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812" r:id="rId4"/>
  </p:sldMasterIdLst>
  <p:notesMasterIdLst>
    <p:notesMasterId r:id="rId31"/>
  </p:notesMasterIdLst>
  <p:sldIdLst>
    <p:sldId id="262" r:id="rId5"/>
    <p:sldId id="319" r:id="rId6"/>
    <p:sldId id="265" r:id="rId7"/>
    <p:sldId id="275" r:id="rId8"/>
    <p:sldId id="270" r:id="rId9"/>
    <p:sldId id="294" r:id="rId10"/>
    <p:sldId id="301" r:id="rId11"/>
    <p:sldId id="281" r:id="rId12"/>
    <p:sldId id="286" r:id="rId13"/>
    <p:sldId id="291" r:id="rId14"/>
    <p:sldId id="297" r:id="rId15"/>
    <p:sldId id="302" r:id="rId16"/>
    <p:sldId id="310" r:id="rId17"/>
    <p:sldId id="298" r:id="rId18"/>
    <p:sldId id="271" r:id="rId19"/>
    <p:sldId id="272" r:id="rId20"/>
    <p:sldId id="280" r:id="rId21"/>
    <p:sldId id="283" r:id="rId22"/>
    <p:sldId id="290" r:id="rId23"/>
    <p:sldId id="326" r:id="rId24"/>
    <p:sldId id="322" r:id="rId25"/>
    <p:sldId id="323" r:id="rId26"/>
    <p:sldId id="324" r:id="rId27"/>
    <p:sldId id="321" r:id="rId28"/>
    <p:sldId id="285" r:id="rId29"/>
    <p:sldId id="309"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F3DD23D0-68C9-4B15-B148-7706367E60D5}">
          <p14:sldIdLst>
            <p14:sldId id="262"/>
            <p14:sldId id="319"/>
            <p14:sldId id="265"/>
          </p14:sldIdLst>
        </p14:section>
        <p14:section name="Dtect" id="{7035015C-5AA0-49CC-A43C-832DCBF49102}">
          <p14:sldIdLst>
            <p14:sldId id="275"/>
            <p14:sldId id="270"/>
            <p14:sldId id="294"/>
            <p14:sldId id="301"/>
            <p14:sldId id="281"/>
            <p14:sldId id="286"/>
            <p14:sldId id="291"/>
            <p14:sldId id="297"/>
            <p14:sldId id="302"/>
            <p14:sldId id="310"/>
          </p14:sldIdLst>
        </p14:section>
        <p14:section name="Capillary" id="{DB4F6C28-FAF5-45BC-9CFF-BF9742DFC3B5}">
          <p14:sldIdLst>
            <p14:sldId id="298"/>
            <p14:sldId id="271"/>
            <p14:sldId id="272"/>
            <p14:sldId id="280"/>
            <p14:sldId id="283"/>
            <p14:sldId id="290"/>
          </p14:sldIdLst>
        </p14:section>
        <p14:section name="Miscellaneous" id="{03DFF824-B394-AA4A-9270-BA7E3FD5E91D}">
          <p14:sldIdLst>
            <p14:sldId id="326"/>
            <p14:sldId id="322"/>
            <p14:sldId id="323"/>
            <p14:sldId id="324"/>
            <p14:sldId id="321"/>
            <p14:sldId id="285"/>
            <p14:sldId id="30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202" autoAdjust="0"/>
    <p:restoredTop sz="95860" autoAdjust="0"/>
  </p:normalViewPr>
  <p:slideViewPr>
    <p:cSldViewPr snapToGrid="0" snapToObjects="1">
      <p:cViewPr>
        <p:scale>
          <a:sx n="83" d="100"/>
          <a:sy n="83" d="100"/>
        </p:scale>
        <p:origin x="2240" y="102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0" d="100"/>
          <a:sy n="90" d="100"/>
        </p:scale>
        <p:origin x="880" y="2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0BC4BE-0D73-E240-8B38-104FAC465A91}" type="datetimeFigureOut">
              <a:rPr lang="en-US" smtClean="0"/>
              <a:t>1/29/19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8C15C5-0688-5345-99FC-721E08AD15D5}" type="slidenum">
              <a:rPr lang="en-US" smtClean="0"/>
              <a:t>‹#›</a:t>
            </a:fld>
            <a:endParaRPr lang="en-US"/>
          </a:p>
        </p:txBody>
      </p:sp>
    </p:spTree>
    <p:extLst>
      <p:ext uri="{BB962C8B-B14F-4D97-AF65-F5344CB8AC3E}">
        <p14:creationId xmlns:p14="http://schemas.microsoft.com/office/powerpoint/2010/main" val="427685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C15C5-0688-5345-99FC-721E08AD15D5}" type="slidenum">
              <a:rPr lang="en-US" smtClean="0"/>
              <a:t>8</a:t>
            </a:fld>
            <a:endParaRPr lang="en-US"/>
          </a:p>
        </p:txBody>
      </p:sp>
    </p:spTree>
    <p:extLst>
      <p:ext uri="{BB962C8B-B14F-4D97-AF65-F5344CB8AC3E}">
        <p14:creationId xmlns:p14="http://schemas.microsoft.com/office/powerpoint/2010/main" val="9174725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1F945B5-BACA-4C3C-83B5-2424551B07F3}" type="datetime1">
              <a:rPr lang="en-US" smtClean="0"/>
              <a:t>1/29/19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1640833" y="0"/>
            <a:ext cx="5511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78801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56A6EA2-550C-4EC5-8DFD-6C738CE23B99}" type="datetime1">
              <a:rPr lang="en-US" smtClean="0"/>
              <a:t>1/29/19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30025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B21C2AE-781E-4B9A-ABE2-BF0517D8A77A}" type="datetime1">
              <a:rPr lang="en-US" smtClean="0"/>
              <a:t>1/29/19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34520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0B08D1D-1482-4468-9E89-0944EFFE98F5}" type="datetime1">
              <a:rPr lang="en-US" smtClean="0"/>
              <a:t>1/29/19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40075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E8D5F50-86D4-4F1E-89BD-082827A962AA}" type="datetime1">
              <a:rPr lang="en-US" smtClean="0"/>
              <a:t>1/29/19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384169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solidFill>
                  <a:schemeClr val="accent1"/>
                </a:soli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1E8078E-68AD-4021-AD2E-2FB2E0310B47}" type="datetime1">
              <a:rPr lang="en-US" smtClean="0"/>
              <a:t>1/29/19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158357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solidFill>
                  <a:schemeClr val="tx1"/>
                </a:soli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C4B5AFF-E1FB-4D84-A996-053208500ED2}" type="datetime1">
              <a:rPr lang="en-US" smtClean="0"/>
              <a:t>1/29/19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13636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ADF425-DB8C-47F1-8971-7BC3290D2D99}" type="datetime1">
              <a:rPr lang="en-US" smtClean="0"/>
              <a:t>1/29/19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68175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C5C04C-56BF-45CE-AF7B-3398FE38482F}" type="datetime1">
              <a:rPr lang="en-US" smtClean="0"/>
              <a:t>1/29/19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6567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FFDA7C-CF8B-447D-B94D-018B11FAF933}" type="datetime1">
              <a:rPr lang="en-US" smtClean="0"/>
              <a:t>1/29/19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60020" y="167322"/>
            <a:ext cx="5511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85650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0F58890-2F90-4C0A-85FC-89B873C4588C}" type="datetime1">
              <a:rPr lang="en-US" smtClean="0"/>
              <a:t>1/29/19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2874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BFDAF25-BE89-44AB-AE98-022F44D6A61E}" type="datetime1">
              <a:rPr lang="en-US" smtClean="0"/>
              <a:t>1/29/19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13965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959E073-D1C2-447E-9E9F-DB948ECC34B7}" type="datetime1">
              <a:rPr lang="en-US" smtClean="0"/>
              <a:t>1/29/19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59688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5EBF277-8A75-4E60-BFDE-6313CBA1C540}" type="datetime1">
              <a:rPr lang="en-US" smtClean="0"/>
              <a:t>1/29/19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26638921"/>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10CDF0-B98B-4596-A296-4D1191806BF2}" type="datetime1">
              <a:rPr lang="en-US" smtClean="0"/>
              <a:t>1/29/19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01977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CA7F3896-8A0F-41CC-9A55-A628254BC0F8}" type="datetime1">
              <a:rPr lang="en-US" smtClean="0"/>
              <a:t>1/29/19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01870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6399212" y="5883275"/>
            <a:ext cx="914400" cy="365125"/>
          </a:xfrm>
        </p:spPr>
        <p:txBody>
          <a:bodyPr/>
          <a:lstStyle/>
          <a:p>
            <a:fld id="{F3E0D283-A451-4A9A-8E14-48FB4862A800}" type="datetime1">
              <a:rPr lang="en-US" smtClean="0"/>
              <a:t>1/29/19</a:t>
            </a:fld>
            <a:endParaRPr lang="en-US" dirty="0"/>
          </a:p>
        </p:txBody>
      </p:sp>
      <p:sp>
        <p:nvSpPr>
          <p:cNvPr id="6" name="Footer Placeholder 5"/>
          <p:cNvSpPr>
            <a:spLocks noGrp="1"/>
          </p:cNvSpPr>
          <p:nvPr>
            <p:ph type="ftr" sz="quarter" idx="11"/>
          </p:nvPr>
        </p:nvSpPr>
        <p:spPr>
          <a:xfrm>
            <a:off x="1141412" y="5883275"/>
            <a:ext cx="5105400" cy="365125"/>
          </a:xfrm>
        </p:spPr>
        <p:txBody>
          <a:bodyPr/>
          <a:lstStyle/>
          <a:p>
            <a:endParaRPr lang="en-US" dirty="0"/>
          </a:p>
        </p:txBody>
      </p:sp>
      <p:sp>
        <p:nvSpPr>
          <p:cNvPr id="7" name="Slide Number Placeholder 6"/>
          <p:cNvSpPr>
            <a:spLocks noGrp="1"/>
          </p:cNvSpPr>
          <p:nvPr>
            <p:ph type="sldNum" sz="quarter" idx="12"/>
          </p:nvPr>
        </p:nvSpPr>
        <p:spPr>
          <a:xfrm>
            <a:off x="10742612" y="5883275"/>
            <a:ext cx="3225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89381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92BCF980-518C-44AF-AEC0-6C4D6F54FD58}" type="datetime1">
              <a:rPr lang="en-US" smtClean="0"/>
              <a:t>1/29/19</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49767075"/>
      </p:ext>
    </p:extLst>
  </p:cSld>
  <p:clrMap bg1="dk1" tx1="lt1" bg2="dk2" tx2="lt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 id="2147483827" r:id="rId15"/>
    <p:sldLayoutId id="2147483828" r:id="rId16"/>
    <p:sldLayoutId id="2147483829" r:id="rId17"/>
  </p:sldLayoutIdLst>
  <p:hf hdr="0" ftr="0" dt="0"/>
  <p:txStyles>
    <p:titleStyle>
      <a:lvl1pPr algn="l" defTabSz="457200" rtl="0" eaLnBrk="1" latinLnBrk="0" hangingPunct="1">
        <a:spcBef>
          <a:spcPct val="0"/>
        </a:spcBef>
        <a:buNone/>
        <a:defRPr sz="3200" kern="1200" cap="all">
          <a:ln w="3175" cmpd="sng">
            <a:noFill/>
          </a:ln>
          <a:solidFill>
            <a:schemeClr val="accent1"/>
          </a:soli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00000"/>
        <a:buFont typeface="Arial"/>
        <a:buChar char="•"/>
        <a:defRPr sz="20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00000"/>
        <a:buFont typeface="Arial"/>
        <a:buChar char="•"/>
        <a:defRPr sz="18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00000"/>
        <a:buFont typeface="Arial"/>
        <a:buChar char="•"/>
        <a:defRPr sz="16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00000"/>
        <a:buFont typeface="Arial"/>
        <a:buChar char="•"/>
        <a:defRPr sz="14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00000"/>
        <a:buFont typeface="Arial"/>
        <a:buChar char="•"/>
        <a:defRPr sz="14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00000"/>
        <a:buFont typeface="Arial"/>
        <a:buChar char="•"/>
        <a:defRPr sz="12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00000"/>
        <a:buFont typeface="Arial"/>
        <a:buChar char="•"/>
        <a:defRPr sz="12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00000"/>
        <a:buFont typeface="Arial"/>
        <a:buChar char="•"/>
        <a:defRPr sz="12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00000"/>
        <a:buFont typeface="Arial"/>
        <a:buChar char="•"/>
        <a:defRPr sz="12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NUL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NUL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NUL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NUL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NUL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NUL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NUL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NUL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NUL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NUL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NUL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NUL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NUL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NUL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NUL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NUL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82DAC18-E623-0546-920C-6676DF6BBA3F}"/>
              </a:ext>
            </a:extLst>
          </p:cNvPr>
          <p:cNvPicPr>
            <a:picLocks noChangeAspect="1"/>
          </p:cNvPicPr>
          <p:nvPr/>
        </p:nvPicPr>
        <p:blipFill rotWithShape="1">
          <a:blip r:embed="rId2"/>
          <a:srcRect l="18965" r="15258"/>
          <a:stretch/>
        </p:blipFill>
        <p:spPr>
          <a:xfrm>
            <a:off x="20" y="10"/>
            <a:ext cx="12191980" cy="6857990"/>
          </a:xfrm>
          <a:prstGeom prst="rect">
            <a:avLst/>
          </a:prstGeom>
        </p:spPr>
      </p:pic>
      <p:sp useBgFill="1">
        <p:nvSpPr>
          <p:cNvPr id="13" name="Rounded Rectangle 9">
            <a:extLst>
              <a:ext uri="{FF2B5EF4-FFF2-40B4-BE49-F238E27FC236}">
                <a16:creationId xmlns:a16="http://schemas.microsoft.com/office/drawing/2014/main" id="{8BF949E8-1B11-4514-9920-60EAABF7EF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96889" y="1846512"/>
            <a:ext cx="8998224" cy="3164976"/>
          </a:xfrm>
          <a:prstGeom prst="roundRect">
            <a:avLst>
              <a:gd name="adj" fmla="val 4629"/>
            </a:avLst>
          </a:prstGeom>
          <a:ln w="44450">
            <a:gradFill>
              <a:gsLst>
                <a:gs pos="0">
                  <a:schemeClr val="bg2">
                    <a:alpha val="65000"/>
                  </a:schemeClr>
                </a:gs>
                <a:gs pos="98000">
                  <a:schemeClr val="bg2">
                    <a:lumMod val="75000"/>
                    <a:alpha val="55000"/>
                  </a:schemeClr>
                </a:gs>
              </a:gsLst>
              <a:lin ang="5400000" scaled="1"/>
            </a:gradFill>
          </a:ln>
          <a:effectLst>
            <a:innerShdw blurRad="63500" dist="50800" dir="14460000">
              <a:prstClr val="black">
                <a:alpha val="70000"/>
              </a:prstClr>
            </a:innerShdw>
          </a:effectLst>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080833-6B30-404E-B0FA-39D7DC4B1616}"/>
              </a:ext>
            </a:extLst>
          </p:cNvPr>
          <p:cNvSpPr>
            <a:spLocks noGrp="1"/>
          </p:cNvSpPr>
          <p:nvPr>
            <p:ph type="ctrTitle"/>
          </p:nvPr>
        </p:nvSpPr>
        <p:spPr>
          <a:xfrm>
            <a:off x="1757889" y="1963488"/>
            <a:ext cx="8676222" cy="1451610"/>
          </a:xfrm>
        </p:spPr>
        <p:txBody>
          <a:bodyPr>
            <a:normAutofit fontScale="90000"/>
          </a:bodyPr>
          <a:lstStyle/>
          <a:p>
            <a:r>
              <a:rPr lang="en-US" b="1" dirty="0" err="1"/>
              <a:t>D</a:t>
            </a:r>
            <a:r>
              <a:rPr lang="en-US" b="1" cap="none" dirty="0" err="1"/>
              <a:t>tect</a:t>
            </a:r>
            <a:r>
              <a:rPr lang="en-US" b="1" cap="none" dirty="0"/>
              <a:t> and </a:t>
            </a:r>
            <a:r>
              <a:rPr lang="en-US" b="1" cap="none" dirty="0" err="1"/>
              <a:t>Capillar</a:t>
            </a:r>
            <a:r>
              <a:rPr lang="en-US" b="1" cap="none" dirty="0"/>
              <a:t>: histological analysis tool</a:t>
            </a:r>
            <a:endParaRPr lang="en-US" b="1" dirty="0">
              <a:solidFill>
                <a:schemeClr val="tx1"/>
              </a:solidFill>
            </a:endParaRPr>
          </a:p>
        </p:txBody>
      </p:sp>
      <p:sp>
        <p:nvSpPr>
          <p:cNvPr id="5" name="Title 1">
            <a:extLst>
              <a:ext uri="{FF2B5EF4-FFF2-40B4-BE49-F238E27FC236}">
                <a16:creationId xmlns:a16="http://schemas.microsoft.com/office/drawing/2014/main" id="{975A8667-21BF-4A47-8988-978CFAAE14E6}"/>
              </a:ext>
            </a:extLst>
          </p:cNvPr>
          <p:cNvSpPr txBox="1">
            <a:spLocks/>
          </p:cNvSpPr>
          <p:nvPr/>
        </p:nvSpPr>
        <p:spPr>
          <a:xfrm>
            <a:off x="1749174" y="3810000"/>
            <a:ext cx="8676222" cy="1066799"/>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800" kern="1200" cap="all">
                <a:ln w="3175" cmpd="sng">
                  <a:noFill/>
                </a:ln>
                <a:solidFill>
                  <a:schemeClr val="accent1"/>
                </a:solidFill>
                <a:effectLst>
                  <a:glow rad="38100">
                    <a:schemeClr val="bg1">
                      <a:lumMod val="65000"/>
                      <a:lumOff val="35000"/>
                      <a:alpha val="50000"/>
                    </a:schemeClr>
                  </a:glow>
                  <a:outerShdw blurRad="28575" dist="31750" dir="1320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a:solidFill>
                  <a:schemeClr val="tx1"/>
                </a:solidFill>
              </a:rPr>
              <a:t>© 2019 </a:t>
            </a:r>
            <a:r>
              <a:rPr lang="en-US" sz="2000" cap="none" dirty="0">
                <a:solidFill>
                  <a:schemeClr val="tx1"/>
                </a:solidFill>
                <a:effectLst>
                  <a:glow rad="38100">
                    <a:schemeClr val="bg1">
                      <a:lumMod val="65000"/>
                      <a:lumOff val="35000"/>
                      <a:alpha val="50000"/>
                    </a:schemeClr>
                  </a:glow>
                  <a:outerShdw blurRad="38100" dist="38100" dir="2700000" algn="tl">
                    <a:srgbClr val="000000">
                      <a:alpha val="43137"/>
                    </a:srgbClr>
                  </a:outerShdw>
                </a:effectLst>
              </a:rPr>
              <a:t>Simon Holbeck. Validation and instructions by Roger Kissane.</a:t>
            </a:r>
          </a:p>
        </p:txBody>
      </p:sp>
      <p:sp>
        <p:nvSpPr>
          <p:cNvPr id="4" name="Slide Number Placeholder 3">
            <a:extLst>
              <a:ext uri="{FF2B5EF4-FFF2-40B4-BE49-F238E27FC236}">
                <a16:creationId xmlns:a16="http://schemas.microsoft.com/office/drawing/2014/main" id="{10832C9F-5BC7-49CC-9FDE-F055FE662268}"/>
              </a:ext>
            </a:extLst>
          </p:cNvPr>
          <p:cNvSpPr>
            <a:spLocks noGrp="1"/>
          </p:cNvSpPr>
          <p:nvPr>
            <p:ph type="sldNum" sz="quarter" idx="12"/>
          </p:nvPr>
        </p:nvSpPr>
        <p:spPr/>
        <p:txBody>
          <a:bodyPr/>
          <a:lstStyle/>
          <a:p>
            <a:fld id="{D57F1E4F-1CFF-5643-939E-217C01CDF565}" type="slidenum">
              <a:rPr lang="en-US" smtClean="0"/>
              <a:pPr/>
              <a:t>1</a:t>
            </a:fld>
            <a:endParaRPr lang="en-US" dirty="0"/>
          </a:p>
        </p:txBody>
      </p:sp>
    </p:spTree>
    <p:extLst>
      <p:ext uri="{BB962C8B-B14F-4D97-AF65-F5344CB8AC3E}">
        <p14:creationId xmlns:p14="http://schemas.microsoft.com/office/powerpoint/2010/main" val="814101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663128" y="609600"/>
            <a:ext cx="5435884" cy="1905000"/>
          </a:xfrm>
        </p:spPr>
        <p:txBody>
          <a:bodyPr>
            <a:normAutofit/>
          </a:bodyPr>
          <a:lstStyle/>
          <a:p>
            <a:r>
              <a:rPr lang="en-US" sz="2800" b="1" dirty="0"/>
              <a:t>Cleaning of basal lamina- Addition of missing lamina</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663129" y="1601206"/>
            <a:ext cx="5151680" cy="3216276"/>
          </a:xfrm>
        </p:spPr>
        <p:txBody>
          <a:bodyPr>
            <a:normAutofit/>
          </a:bodyPr>
          <a:lstStyle/>
          <a:p>
            <a:pPr marL="457200" indent="-457200" algn="just">
              <a:lnSpc>
                <a:spcPct val="90000"/>
              </a:lnSpc>
              <a:buFont typeface="+mj-lt"/>
              <a:buAutoNum type="arabicPeriod" startAt="12"/>
            </a:pPr>
            <a:r>
              <a:rPr lang="en-US" sz="1800" dirty="0"/>
              <a:t>Select “Draw Lamina”</a:t>
            </a:r>
          </a:p>
          <a:p>
            <a:pPr marL="457200" indent="-457200" algn="just">
              <a:lnSpc>
                <a:spcPct val="90000"/>
              </a:lnSpc>
              <a:buFont typeface="+mj-lt"/>
              <a:buAutoNum type="arabicPeriod" startAt="12"/>
            </a:pPr>
            <a:r>
              <a:rPr lang="en-US" sz="1800" dirty="0"/>
              <a:t>To add lamina click along the lamina staining, using successive clicks to join smaller lamina segments together.</a:t>
            </a:r>
          </a:p>
          <a:p>
            <a:pPr marL="457200" indent="-457200" algn="just">
              <a:lnSpc>
                <a:spcPct val="90000"/>
              </a:lnSpc>
              <a:buFont typeface="+mj-lt"/>
              <a:buAutoNum type="arabicPeriod" startAt="12"/>
            </a:pPr>
            <a:r>
              <a:rPr lang="en-US" sz="1800" dirty="0"/>
              <a:t>To finish the boundary double click at the end.</a:t>
            </a:r>
          </a:p>
        </p:txBody>
      </p:sp>
      <p:sp>
        <p:nvSpPr>
          <p:cNvPr id="7" name="Slide Number Placeholder 6">
            <a:extLst>
              <a:ext uri="{FF2B5EF4-FFF2-40B4-BE49-F238E27FC236}">
                <a16:creationId xmlns:a16="http://schemas.microsoft.com/office/drawing/2014/main" id="{C99DA52F-549B-41FC-A256-35DBA5925288}"/>
              </a:ext>
            </a:extLst>
          </p:cNvPr>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5" name="Picture 4">
            <a:extLst>
              <a:ext uri="{FF2B5EF4-FFF2-40B4-BE49-F238E27FC236}">
                <a16:creationId xmlns:a16="http://schemas.microsoft.com/office/drawing/2014/main" id="{30FFFD04-B7FB-CD40-AEBB-1405AD4715A0}"/>
              </a:ext>
            </a:extLst>
          </p:cNvPr>
          <p:cNvPicPr>
            <a:picLocks noChangeAspect="1"/>
          </p:cNvPicPr>
          <p:nvPr/>
        </p:nvPicPr>
        <p:blipFill>
          <a:blip r:embed="rId3"/>
          <a:stretch>
            <a:fillRect/>
          </a:stretch>
        </p:blipFill>
        <p:spPr>
          <a:xfrm>
            <a:off x="393600" y="999066"/>
            <a:ext cx="5702400" cy="3960000"/>
          </a:xfrm>
          <a:prstGeom prst="rect">
            <a:avLst/>
          </a:prstGeom>
        </p:spPr>
      </p:pic>
      <p:pic>
        <p:nvPicPr>
          <p:cNvPr id="8" name="Picture 7">
            <a:extLst>
              <a:ext uri="{FF2B5EF4-FFF2-40B4-BE49-F238E27FC236}">
                <a16:creationId xmlns:a16="http://schemas.microsoft.com/office/drawing/2014/main" id="{C49E290C-10C1-1A48-8ADB-A574D7EC4214}"/>
              </a:ext>
            </a:extLst>
          </p:cNvPr>
          <p:cNvPicPr>
            <a:picLocks noChangeAspect="1"/>
          </p:cNvPicPr>
          <p:nvPr/>
        </p:nvPicPr>
        <p:blipFill rotWithShape="1">
          <a:blip r:embed="rId4"/>
          <a:srcRect l="21581" t="9778" r="34925" b="29889"/>
          <a:stretch/>
        </p:blipFill>
        <p:spPr>
          <a:xfrm>
            <a:off x="6696563" y="4344424"/>
            <a:ext cx="2376899" cy="2288398"/>
          </a:xfrm>
          <a:prstGeom prst="rect">
            <a:avLst/>
          </a:prstGeom>
        </p:spPr>
      </p:pic>
      <p:pic>
        <p:nvPicPr>
          <p:cNvPr id="10" name="Picture 9">
            <a:extLst>
              <a:ext uri="{FF2B5EF4-FFF2-40B4-BE49-F238E27FC236}">
                <a16:creationId xmlns:a16="http://schemas.microsoft.com/office/drawing/2014/main" id="{6AA09F73-DBDC-484E-B1AB-B37F8D425FB3}"/>
              </a:ext>
            </a:extLst>
          </p:cNvPr>
          <p:cNvPicPr>
            <a:picLocks noChangeAspect="1"/>
          </p:cNvPicPr>
          <p:nvPr/>
        </p:nvPicPr>
        <p:blipFill rotWithShape="1">
          <a:blip r:embed="rId5"/>
          <a:srcRect l="39423" t="36289" r="44481" b="41351"/>
          <a:stretch/>
        </p:blipFill>
        <p:spPr>
          <a:xfrm>
            <a:off x="9566905" y="4344425"/>
            <a:ext cx="2376899" cy="2288398"/>
          </a:xfrm>
          <a:prstGeom prst="rect">
            <a:avLst/>
          </a:prstGeom>
        </p:spPr>
      </p:pic>
      <p:sp>
        <p:nvSpPr>
          <p:cNvPr id="11" name="Right Arrow 10">
            <a:extLst>
              <a:ext uri="{FF2B5EF4-FFF2-40B4-BE49-F238E27FC236}">
                <a16:creationId xmlns:a16="http://schemas.microsoft.com/office/drawing/2014/main" id="{9483318C-8499-0D43-8FDD-5CC9A64F9323}"/>
              </a:ext>
            </a:extLst>
          </p:cNvPr>
          <p:cNvSpPr/>
          <p:nvPr/>
        </p:nvSpPr>
        <p:spPr>
          <a:xfrm>
            <a:off x="9124261" y="5438547"/>
            <a:ext cx="360000" cy="252000"/>
          </a:xfrm>
          <a:prstGeom prst="rightArrow">
            <a:avLst/>
          </a:prstGeom>
          <a:solidFill>
            <a:schemeClr val="tx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FC466F59-5F02-1E47-9B41-E911F23D57BA}"/>
              </a:ext>
            </a:extLst>
          </p:cNvPr>
          <p:cNvSpPr txBox="1"/>
          <p:nvPr/>
        </p:nvSpPr>
        <p:spPr>
          <a:xfrm>
            <a:off x="1147992" y="5333046"/>
            <a:ext cx="4347446" cy="400110"/>
          </a:xfrm>
          <a:prstGeom prst="rect">
            <a:avLst/>
          </a:prstGeom>
          <a:noFill/>
        </p:spPr>
        <p:txBody>
          <a:bodyPr wrap="square" rtlCol="0">
            <a:spAutoFit/>
          </a:bodyPr>
          <a:lstStyle/>
          <a:p>
            <a:pPr algn="ctr"/>
            <a:r>
              <a:rPr lang="en-US" sz="1000" dirty="0"/>
              <a:t>Note: When adding lamina you must cross two preexisting boundaries in order to create a new one</a:t>
            </a:r>
          </a:p>
        </p:txBody>
      </p:sp>
      <p:sp>
        <p:nvSpPr>
          <p:cNvPr id="13" name="Oval 12">
            <a:extLst>
              <a:ext uri="{FF2B5EF4-FFF2-40B4-BE49-F238E27FC236}">
                <a16:creationId xmlns:a16="http://schemas.microsoft.com/office/drawing/2014/main" id="{0250F68D-01D6-644E-9938-8028FB2AF66E}"/>
              </a:ext>
            </a:extLst>
          </p:cNvPr>
          <p:cNvSpPr/>
          <p:nvPr/>
        </p:nvSpPr>
        <p:spPr>
          <a:xfrm>
            <a:off x="3027965" y="2223441"/>
            <a:ext cx="720000" cy="1080000"/>
          </a:xfrm>
          <a:prstGeom prst="ellipse">
            <a:avLst/>
          </a:prstGeom>
          <a:noFill/>
          <a:ln w="158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6063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3191" y="609600"/>
            <a:ext cx="6573685" cy="1905000"/>
          </a:xfrm>
        </p:spPr>
        <p:txBody>
          <a:bodyPr>
            <a:normAutofit/>
          </a:bodyPr>
          <a:lstStyle/>
          <a:p>
            <a:r>
              <a:rPr lang="en-US" b="1" dirty="0"/>
              <a:t>Progress to fibre type allocation</a:t>
            </a:r>
            <a:endParaRPr lang="en-US" b="1" baseline="-25000" dirty="0"/>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43192" y="2326105"/>
            <a:ext cx="5164050" cy="3557170"/>
          </a:xfrm>
        </p:spPr>
        <p:txBody>
          <a:bodyPr>
            <a:normAutofit/>
          </a:bodyPr>
          <a:lstStyle/>
          <a:p>
            <a:pPr marL="457200" indent="-457200" algn="just">
              <a:buFont typeface="+mj-lt"/>
              <a:buAutoNum type="arabicPeriod" startAt="15"/>
            </a:pPr>
            <a:r>
              <a:rPr lang="en-US" dirty="0"/>
              <a:t>Once you are happy with the skeleton of the click “Continue”.</a:t>
            </a:r>
          </a:p>
          <a:p>
            <a:pPr marL="0" indent="0" algn="just">
              <a:buNone/>
            </a:pPr>
            <a:endParaRPr lang="en-US" sz="1100" dirty="0"/>
          </a:p>
          <a:p>
            <a:pPr marL="0" indent="0" algn="just">
              <a:buNone/>
            </a:pPr>
            <a:r>
              <a:rPr lang="en-US" sz="1200" dirty="0"/>
              <a:t>Multiple options appear (Leeds1, Leeds2, LEeds3, AKI1, AKI2 and AKI3). trial and error which setting best automatically assigns your fibre type composition should be used. </a:t>
            </a:r>
          </a:p>
          <a:p>
            <a:pPr marL="0" indent="0" algn="just">
              <a:buNone/>
            </a:pPr>
            <a:endParaRPr lang="en-US" sz="1100" dirty="0"/>
          </a:p>
          <a:p>
            <a:pPr marL="457200" indent="-457200" algn="just">
              <a:buFont typeface="+mj-lt"/>
              <a:buAutoNum type="arabicPeriod" startAt="16"/>
            </a:pPr>
            <a:r>
              <a:rPr lang="en-US" dirty="0"/>
              <a:t>Click “OK” and select which colour you have stained Type I fibres (using our protocol it will be RED)</a:t>
            </a:r>
          </a:p>
          <a:p>
            <a:pPr marL="0" indent="0" algn="just">
              <a:buNone/>
            </a:pPr>
            <a:endParaRPr lang="en-US" sz="1400" dirty="0"/>
          </a:p>
        </p:txBody>
      </p:sp>
      <p:sp>
        <p:nvSpPr>
          <p:cNvPr id="7" name="Slide Number Placeholder 6">
            <a:extLst>
              <a:ext uri="{FF2B5EF4-FFF2-40B4-BE49-F238E27FC236}">
                <a16:creationId xmlns:a16="http://schemas.microsoft.com/office/drawing/2014/main" id="{D79C77F7-6870-4166-B1CA-FC9CA762C557}"/>
              </a:ext>
            </a:extLst>
          </p:cNvPr>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5" name="Picture 4">
            <a:extLst>
              <a:ext uri="{FF2B5EF4-FFF2-40B4-BE49-F238E27FC236}">
                <a16:creationId xmlns:a16="http://schemas.microsoft.com/office/drawing/2014/main" id="{50BDDF9A-C0E7-5646-8AAB-5AD19467E161}"/>
              </a:ext>
            </a:extLst>
          </p:cNvPr>
          <p:cNvPicPr>
            <a:picLocks noChangeAspect="1"/>
          </p:cNvPicPr>
          <p:nvPr/>
        </p:nvPicPr>
        <p:blipFill>
          <a:blip r:embed="rId3"/>
          <a:stretch>
            <a:fillRect/>
          </a:stretch>
        </p:blipFill>
        <p:spPr>
          <a:xfrm>
            <a:off x="6260416" y="1235242"/>
            <a:ext cx="5682967" cy="3960000"/>
          </a:xfrm>
          <a:prstGeom prst="rect">
            <a:avLst/>
          </a:prstGeom>
        </p:spPr>
      </p:pic>
      <p:pic>
        <p:nvPicPr>
          <p:cNvPr id="8" name="Picture 7">
            <a:extLst>
              <a:ext uri="{FF2B5EF4-FFF2-40B4-BE49-F238E27FC236}">
                <a16:creationId xmlns:a16="http://schemas.microsoft.com/office/drawing/2014/main" id="{46F22065-3420-C440-8553-8E1900E948DE}"/>
              </a:ext>
            </a:extLst>
          </p:cNvPr>
          <p:cNvPicPr>
            <a:picLocks noChangeAspect="1"/>
          </p:cNvPicPr>
          <p:nvPr/>
        </p:nvPicPr>
        <p:blipFill>
          <a:blip r:embed="rId4"/>
          <a:stretch>
            <a:fillRect/>
          </a:stretch>
        </p:blipFill>
        <p:spPr>
          <a:xfrm>
            <a:off x="8615983" y="4708358"/>
            <a:ext cx="3327400" cy="1828800"/>
          </a:xfrm>
          <a:prstGeom prst="rect">
            <a:avLst/>
          </a:prstGeom>
        </p:spPr>
      </p:pic>
    </p:spTree>
    <p:extLst>
      <p:ext uri="{BB962C8B-B14F-4D97-AF65-F5344CB8AC3E}">
        <p14:creationId xmlns:p14="http://schemas.microsoft.com/office/powerpoint/2010/main" val="139555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3191" y="609600"/>
            <a:ext cx="4471249" cy="1905000"/>
          </a:xfrm>
        </p:spPr>
        <p:txBody>
          <a:bodyPr>
            <a:normAutofit/>
          </a:bodyPr>
          <a:lstStyle/>
          <a:p>
            <a:r>
              <a:rPr lang="en-US" sz="2800" b="1" dirty="0"/>
              <a:t>Redefining fibre type allocation</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43192" y="1529878"/>
            <a:ext cx="5452808" cy="4297680"/>
          </a:xfrm>
        </p:spPr>
        <p:txBody>
          <a:bodyPr>
            <a:normAutofit/>
          </a:bodyPr>
          <a:lstStyle/>
          <a:p>
            <a:pPr marL="0" indent="0" algn="just">
              <a:buNone/>
            </a:pPr>
            <a:r>
              <a:rPr lang="en-US" sz="1600" dirty="0"/>
              <a:t>Having chosen the discriminator settings that best automatically assign fibre type, it may be that some are incorrectly assigned. To re-label:</a:t>
            </a:r>
          </a:p>
          <a:p>
            <a:pPr marL="457200" indent="-457200" algn="just">
              <a:buFont typeface="+mj-lt"/>
              <a:buAutoNum type="arabicPeriod" startAt="17"/>
            </a:pPr>
            <a:r>
              <a:rPr lang="en-US" sz="1600" dirty="0"/>
              <a:t>Use the Fibre Traffic function to move fibres between the three windows. The selected toggle here will allow fibres to be moved between picture A and B. </a:t>
            </a:r>
          </a:p>
          <a:p>
            <a:pPr marL="457200" indent="-457200" algn="just">
              <a:buFont typeface="+mj-lt"/>
              <a:buAutoNum type="arabicPeriod" startAt="17"/>
            </a:pPr>
            <a:r>
              <a:rPr lang="en-US" sz="1600" dirty="0"/>
              <a:t>Click on the fibre that you wish to move and it will appear in the corresponding box. </a:t>
            </a:r>
          </a:p>
        </p:txBody>
      </p:sp>
      <p:sp>
        <p:nvSpPr>
          <p:cNvPr id="7" name="Slide Number Placeholder 6">
            <a:extLst>
              <a:ext uri="{FF2B5EF4-FFF2-40B4-BE49-F238E27FC236}">
                <a16:creationId xmlns:a16="http://schemas.microsoft.com/office/drawing/2014/main" id="{9E7C4156-7D98-4257-957F-62EB19147037}"/>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
        <p:nvSpPr>
          <p:cNvPr id="9" name="TextBox 8">
            <a:extLst>
              <a:ext uri="{FF2B5EF4-FFF2-40B4-BE49-F238E27FC236}">
                <a16:creationId xmlns:a16="http://schemas.microsoft.com/office/drawing/2014/main" id="{4E36DBC0-4A4F-2A4D-8652-ED7E0D59895E}"/>
              </a:ext>
            </a:extLst>
          </p:cNvPr>
          <p:cNvSpPr txBox="1"/>
          <p:nvPr/>
        </p:nvSpPr>
        <p:spPr>
          <a:xfrm>
            <a:off x="6773877" y="5433578"/>
            <a:ext cx="4347446" cy="400110"/>
          </a:xfrm>
          <a:prstGeom prst="rect">
            <a:avLst/>
          </a:prstGeom>
          <a:noFill/>
        </p:spPr>
        <p:txBody>
          <a:bodyPr wrap="square" rtlCol="0">
            <a:spAutoFit/>
          </a:bodyPr>
          <a:lstStyle/>
          <a:p>
            <a:pPr algn="ctr"/>
            <a:r>
              <a:rPr lang="en-US" sz="1000" dirty="0"/>
              <a:t>Note: Worth relabeling the pictures for their fibre types which are Type I, Type </a:t>
            </a:r>
            <a:r>
              <a:rPr lang="en-US" sz="1000" dirty="0" err="1"/>
              <a:t>IIa</a:t>
            </a:r>
            <a:r>
              <a:rPr lang="en-US" sz="1000" dirty="0"/>
              <a:t> and Type IIb/x</a:t>
            </a:r>
          </a:p>
        </p:txBody>
      </p:sp>
      <p:grpSp>
        <p:nvGrpSpPr>
          <p:cNvPr id="12" name="Group 11">
            <a:extLst>
              <a:ext uri="{FF2B5EF4-FFF2-40B4-BE49-F238E27FC236}">
                <a16:creationId xmlns:a16="http://schemas.microsoft.com/office/drawing/2014/main" id="{3A548B5E-962A-7940-A7EF-FC05754D2A18}"/>
              </a:ext>
            </a:extLst>
          </p:cNvPr>
          <p:cNvGrpSpPr/>
          <p:nvPr/>
        </p:nvGrpSpPr>
        <p:grpSpPr>
          <a:xfrm>
            <a:off x="6271808" y="1224367"/>
            <a:ext cx="5578120" cy="3963527"/>
            <a:chOff x="6271808" y="1224367"/>
            <a:chExt cx="5578120" cy="3963527"/>
          </a:xfrm>
        </p:grpSpPr>
        <p:pic>
          <p:nvPicPr>
            <p:cNvPr id="5" name="Picture 4">
              <a:extLst>
                <a:ext uri="{FF2B5EF4-FFF2-40B4-BE49-F238E27FC236}">
                  <a16:creationId xmlns:a16="http://schemas.microsoft.com/office/drawing/2014/main" id="{6098D94B-ED3F-DC4A-A1CB-93C01A9953C5}"/>
                </a:ext>
              </a:extLst>
            </p:cNvPr>
            <p:cNvPicPr>
              <a:picLocks noChangeAspect="1"/>
            </p:cNvPicPr>
            <p:nvPr/>
          </p:nvPicPr>
          <p:blipFill>
            <a:blip r:embed="rId3"/>
            <a:stretch>
              <a:fillRect/>
            </a:stretch>
          </p:blipFill>
          <p:spPr>
            <a:xfrm>
              <a:off x="6271808" y="1224367"/>
              <a:ext cx="5578120" cy="3960000"/>
            </a:xfrm>
            <a:prstGeom prst="rect">
              <a:avLst/>
            </a:prstGeom>
          </p:spPr>
        </p:pic>
        <p:pic>
          <p:nvPicPr>
            <p:cNvPr id="11" name="Picture 10">
              <a:extLst>
                <a:ext uri="{FF2B5EF4-FFF2-40B4-BE49-F238E27FC236}">
                  <a16:creationId xmlns:a16="http://schemas.microsoft.com/office/drawing/2014/main" id="{3C893347-4848-994B-91F1-1413A39AC043}"/>
                </a:ext>
              </a:extLst>
            </p:cNvPr>
            <p:cNvPicPr>
              <a:picLocks noChangeAspect="1"/>
            </p:cNvPicPr>
            <p:nvPr/>
          </p:nvPicPr>
          <p:blipFill rotWithShape="1">
            <a:blip r:embed="rId3"/>
            <a:srcRect l="25048" t="93058" r="38654"/>
            <a:stretch/>
          </p:blipFill>
          <p:spPr>
            <a:xfrm>
              <a:off x="9784365" y="4882243"/>
              <a:ext cx="2024743" cy="305651"/>
            </a:xfrm>
            <a:prstGeom prst="rect">
              <a:avLst/>
            </a:prstGeom>
          </p:spPr>
        </p:pic>
      </p:grpSp>
    </p:spTree>
    <p:extLst>
      <p:ext uri="{BB962C8B-B14F-4D97-AF65-F5344CB8AC3E}">
        <p14:creationId xmlns:p14="http://schemas.microsoft.com/office/powerpoint/2010/main" val="301659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3191" y="609600"/>
            <a:ext cx="4347449" cy="1905000"/>
          </a:xfrm>
        </p:spPr>
        <p:txBody>
          <a:bodyPr>
            <a:normAutofit/>
          </a:bodyPr>
          <a:lstStyle/>
          <a:p>
            <a:r>
              <a:rPr lang="en-US" sz="2800" b="1" dirty="0"/>
              <a:t>Saving of data</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43192" y="1828800"/>
            <a:ext cx="5184171" cy="4748270"/>
          </a:xfrm>
        </p:spPr>
        <p:txBody>
          <a:bodyPr>
            <a:normAutofit/>
          </a:bodyPr>
          <a:lstStyle/>
          <a:p>
            <a:pPr marL="0" indent="0" algn="just">
              <a:buNone/>
            </a:pPr>
            <a:r>
              <a:rPr lang="en-US" sz="1600" dirty="0"/>
              <a:t>When you are finished assigning fibre types to their correct window the data can be saved.</a:t>
            </a:r>
          </a:p>
          <a:p>
            <a:pPr marL="457200" indent="-457200" algn="just">
              <a:buFont typeface="+mj-lt"/>
              <a:buAutoNum type="arabicPeriod" startAt="19"/>
            </a:pPr>
            <a:r>
              <a:rPr lang="en-US" sz="1600" dirty="0"/>
              <a:t>Click “Calculate Area” this will generate a text file with fibre composition and area. </a:t>
            </a:r>
          </a:p>
          <a:p>
            <a:pPr marL="457200" indent="-457200" algn="just">
              <a:buFont typeface="+mj-lt"/>
              <a:buAutoNum type="arabicPeriod" startAt="19"/>
            </a:pPr>
            <a:r>
              <a:rPr lang="en-US" sz="1600" dirty="0"/>
              <a:t>The “Go To Export” button will become bold, click this button to call the Export window</a:t>
            </a:r>
          </a:p>
          <a:p>
            <a:pPr marL="457200" indent="-457200" algn="just">
              <a:buFont typeface="+mj-lt"/>
              <a:buAutoNum type="arabicPeriod" startAt="19"/>
            </a:pPr>
            <a:r>
              <a:rPr lang="en-US" sz="1600" dirty="0"/>
              <a:t>Click “Export” to generate a </a:t>
            </a:r>
            <a:r>
              <a:rPr lang="en-US" sz="1600" dirty="0" err="1"/>
              <a:t>matlab</a:t>
            </a:r>
            <a:r>
              <a:rPr lang="en-US" sz="1600" dirty="0"/>
              <a:t> file that can be used in the </a:t>
            </a:r>
            <a:r>
              <a:rPr lang="en-US" sz="1600" u="sng" dirty="0" err="1"/>
              <a:t>Capillary.exe</a:t>
            </a:r>
            <a:r>
              <a:rPr lang="en-US" sz="1600" u="sng" dirty="0"/>
              <a:t> </a:t>
            </a:r>
            <a:r>
              <a:rPr lang="en-US" sz="1600" dirty="0"/>
              <a:t>package</a:t>
            </a:r>
          </a:p>
        </p:txBody>
      </p:sp>
      <p:sp>
        <p:nvSpPr>
          <p:cNvPr id="9" name="Slide Number Placeholder 8">
            <a:extLst>
              <a:ext uri="{FF2B5EF4-FFF2-40B4-BE49-F238E27FC236}">
                <a16:creationId xmlns:a16="http://schemas.microsoft.com/office/drawing/2014/main" id="{581E07A6-22C4-4D74-AE3B-9AA1CA479800}"/>
              </a:ext>
            </a:extLst>
          </p:cNvPr>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5" name="Picture 4">
            <a:extLst>
              <a:ext uri="{FF2B5EF4-FFF2-40B4-BE49-F238E27FC236}">
                <a16:creationId xmlns:a16="http://schemas.microsoft.com/office/drawing/2014/main" id="{EC177FDA-24A5-E64F-A27F-E73230973940}"/>
              </a:ext>
            </a:extLst>
          </p:cNvPr>
          <p:cNvPicPr>
            <a:picLocks noChangeAspect="1"/>
          </p:cNvPicPr>
          <p:nvPr/>
        </p:nvPicPr>
        <p:blipFill>
          <a:blip r:embed="rId3"/>
          <a:stretch>
            <a:fillRect/>
          </a:stretch>
        </p:blipFill>
        <p:spPr>
          <a:xfrm>
            <a:off x="6096000" y="609600"/>
            <a:ext cx="5565685" cy="3960000"/>
          </a:xfrm>
          <a:prstGeom prst="rect">
            <a:avLst/>
          </a:prstGeom>
        </p:spPr>
      </p:pic>
      <p:pic>
        <p:nvPicPr>
          <p:cNvPr id="10" name="Picture 9">
            <a:extLst>
              <a:ext uri="{FF2B5EF4-FFF2-40B4-BE49-F238E27FC236}">
                <a16:creationId xmlns:a16="http://schemas.microsoft.com/office/drawing/2014/main" id="{B9743876-E04D-F24D-BDB5-C5B25C0D5045}"/>
              </a:ext>
            </a:extLst>
          </p:cNvPr>
          <p:cNvPicPr>
            <a:picLocks noChangeAspect="1"/>
          </p:cNvPicPr>
          <p:nvPr/>
        </p:nvPicPr>
        <p:blipFill>
          <a:blip r:embed="rId4"/>
          <a:stretch>
            <a:fillRect/>
          </a:stretch>
        </p:blipFill>
        <p:spPr>
          <a:xfrm>
            <a:off x="7282912" y="2793076"/>
            <a:ext cx="4502638" cy="3167149"/>
          </a:xfrm>
          <a:prstGeom prst="rect">
            <a:avLst/>
          </a:prstGeom>
        </p:spPr>
      </p:pic>
    </p:spTree>
    <p:extLst>
      <p:ext uri="{BB962C8B-B14F-4D97-AF65-F5344CB8AC3E}">
        <p14:creationId xmlns:p14="http://schemas.microsoft.com/office/powerpoint/2010/main" val="2551800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82DAC18-E623-0546-920C-6676DF6BBA3F}"/>
              </a:ext>
            </a:extLst>
          </p:cNvPr>
          <p:cNvPicPr>
            <a:picLocks noChangeAspect="1"/>
          </p:cNvPicPr>
          <p:nvPr/>
        </p:nvPicPr>
        <p:blipFill rotWithShape="1">
          <a:blip r:embed="rId2"/>
          <a:srcRect l="18965" r="15258"/>
          <a:stretch/>
        </p:blipFill>
        <p:spPr>
          <a:xfrm>
            <a:off x="20" y="10"/>
            <a:ext cx="12191980" cy="6857990"/>
          </a:xfrm>
          <a:prstGeom prst="rect">
            <a:avLst/>
          </a:prstGeom>
        </p:spPr>
      </p:pic>
      <p:sp useBgFill="1">
        <p:nvSpPr>
          <p:cNvPr id="13" name="Rounded Rectangle 9">
            <a:extLst>
              <a:ext uri="{FF2B5EF4-FFF2-40B4-BE49-F238E27FC236}">
                <a16:creationId xmlns:a16="http://schemas.microsoft.com/office/drawing/2014/main" id="{8BF949E8-1B11-4514-9920-60EAABF7EF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96889" y="1846512"/>
            <a:ext cx="8998224" cy="3164976"/>
          </a:xfrm>
          <a:prstGeom prst="roundRect">
            <a:avLst>
              <a:gd name="adj" fmla="val 4629"/>
            </a:avLst>
          </a:prstGeom>
          <a:ln w="44450">
            <a:gradFill>
              <a:gsLst>
                <a:gs pos="0">
                  <a:schemeClr val="bg2">
                    <a:alpha val="65000"/>
                  </a:schemeClr>
                </a:gs>
                <a:gs pos="98000">
                  <a:schemeClr val="bg2">
                    <a:lumMod val="75000"/>
                    <a:alpha val="55000"/>
                  </a:schemeClr>
                </a:gs>
              </a:gsLst>
              <a:lin ang="5400000" scaled="1"/>
            </a:gradFill>
          </a:ln>
          <a:effectLst>
            <a:innerShdw blurRad="63500" dist="50800" dir="14460000">
              <a:prstClr val="black">
                <a:alpha val="70000"/>
              </a:prstClr>
            </a:innerShdw>
          </a:effectLst>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080833-6B30-404E-B0FA-39D7DC4B1616}"/>
              </a:ext>
            </a:extLst>
          </p:cNvPr>
          <p:cNvSpPr>
            <a:spLocks noGrp="1"/>
          </p:cNvSpPr>
          <p:nvPr>
            <p:ph type="ctrTitle"/>
          </p:nvPr>
        </p:nvSpPr>
        <p:spPr>
          <a:xfrm>
            <a:off x="1751012" y="2007702"/>
            <a:ext cx="8676222" cy="1605831"/>
          </a:xfrm>
        </p:spPr>
        <p:txBody>
          <a:bodyPr>
            <a:normAutofit/>
          </a:bodyPr>
          <a:lstStyle/>
          <a:p>
            <a:r>
              <a:rPr lang="en-US" b="1" dirty="0" err="1"/>
              <a:t>Capillar</a:t>
            </a:r>
            <a:br>
              <a:rPr lang="en-US" b="1" dirty="0"/>
            </a:br>
            <a:endParaRPr lang="en-US" b="1" dirty="0"/>
          </a:p>
        </p:txBody>
      </p:sp>
      <p:sp>
        <p:nvSpPr>
          <p:cNvPr id="5" name="Title 1">
            <a:extLst>
              <a:ext uri="{FF2B5EF4-FFF2-40B4-BE49-F238E27FC236}">
                <a16:creationId xmlns:a16="http://schemas.microsoft.com/office/drawing/2014/main" id="{6BDF7D53-DECA-402C-BAE9-E80685B0EC13}"/>
              </a:ext>
            </a:extLst>
          </p:cNvPr>
          <p:cNvSpPr txBox="1">
            <a:spLocks/>
          </p:cNvSpPr>
          <p:nvPr/>
        </p:nvSpPr>
        <p:spPr>
          <a:xfrm>
            <a:off x="1751012" y="3774723"/>
            <a:ext cx="8676222" cy="1127782"/>
          </a:xfrm>
          <a:prstGeom prst="rect">
            <a:avLst/>
          </a:prstGeom>
        </p:spPr>
        <p:txBody>
          <a:bodyPr vert="horz" lIns="91440" tIns="45720" rIns="91440" bIns="45720" rtlCol="0" anchor="b">
            <a:normAutofit fontScale="85000" lnSpcReduction="20000"/>
          </a:bodyPr>
          <a:lstStyle>
            <a:lvl1pPr algn="ctr" defTabSz="457200" rtl="0" eaLnBrk="1" latinLnBrk="0" hangingPunct="1">
              <a:spcBef>
                <a:spcPct val="0"/>
              </a:spcBef>
              <a:buNone/>
              <a:defRPr sz="4800" kern="1200" cap="all">
                <a:ln w="3175" cmpd="sng">
                  <a:noFill/>
                </a:ln>
                <a:solidFill>
                  <a:schemeClr val="accent1"/>
                </a:solidFill>
                <a:effectLst>
                  <a:glow rad="38100">
                    <a:schemeClr val="bg1">
                      <a:lumMod val="65000"/>
                      <a:lumOff val="35000"/>
                      <a:alpha val="50000"/>
                    </a:schemeClr>
                  </a:glow>
                  <a:outerShdw blurRad="28575" dist="31750" dir="1320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chemeClr val="tx1"/>
                </a:solidFill>
              </a:rPr>
              <a:t>Association of capillaries with basal lamina</a:t>
            </a:r>
            <a:endParaRPr lang="en-US" b="1" dirty="0"/>
          </a:p>
        </p:txBody>
      </p:sp>
      <p:sp>
        <p:nvSpPr>
          <p:cNvPr id="4" name="Slide Number Placeholder 3">
            <a:extLst>
              <a:ext uri="{FF2B5EF4-FFF2-40B4-BE49-F238E27FC236}">
                <a16:creationId xmlns:a16="http://schemas.microsoft.com/office/drawing/2014/main" id="{B44A599A-F066-48D3-B542-D3ECF99459DD}"/>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2638443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62940" y="609600"/>
            <a:ext cx="5593927" cy="1905000"/>
          </a:xfrm>
        </p:spPr>
        <p:txBody>
          <a:bodyPr>
            <a:normAutofit/>
          </a:bodyPr>
          <a:lstStyle/>
          <a:p>
            <a:r>
              <a:rPr lang="en-GB" b="1" dirty="0"/>
              <a:t>Association of capillaries with muscle boundary skeleton</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62942" y="2666999"/>
            <a:ext cx="4970416" cy="3358244"/>
          </a:xfrm>
        </p:spPr>
        <p:txBody>
          <a:bodyPr/>
          <a:lstStyle/>
          <a:p>
            <a:pPr marL="457200" indent="-457200" algn="just">
              <a:buFont typeface="+mj-lt"/>
              <a:buAutoNum type="arabicPeriod"/>
            </a:pPr>
            <a:r>
              <a:rPr lang="en-US" dirty="0"/>
              <a:t>Open </a:t>
            </a:r>
            <a:r>
              <a:rPr lang="en-US" dirty="0" err="1"/>
              <a:t>Capillary.exe</a:t>
            </a:r>
            <a:r>
              <a:rPr lang="en-US" dirty="0"/>
              <a:t>.</a:t>
            </a:r>
          </a:p>
          <a:p>
            <a:pPr marL="457200" indent="-457200" algn="just">
              <a:buFont typeface="+mj-lt"/>
              <a:buAutoNum type="arabicPeriod"/>
            </a:pPr>
            <a:r>
              <a:rPr lang="en-US" dirty="0"/>
              <a:t>Click “Import”, and select the </a:t>
            </a:r>
            <a:r>
              <a:rPr lang="en-US" dirty="0" err="1"/>
              <a:t>Matlab</a:t>
            </a:r>
            <a:r>
              <a:rPr lang="en-US" dirty="0"/>
              <a:t> file generated using </a:t>
            </a:r>
            <a:r>
              <a:rPr lang="en-US" dirty="0" err="1"/>
              <a:t>Dtect</a:t>
            </a:r>
            <a:r>
              <a:rPr lang="en-US" dirty="0"/>
              <a:t>.</a:t>
            </a:r>
          </a:p>
          <a:p>
            <a:pPr marL="457200" indent="-457200" algn="just">
              <a:buFont typeface="+mj-lt"/>
              <a:buAutoNum type="arabicPeriod"/>
            </a:pPr>
            <a:r>
              <a:rPr lang="en-US" dirty="0"/>
              <a:t>Click “Open”.</a:t>
            </a:r>
          </a:p>
          <a:p>
            <a:pPr marL="0" indent="0" algn="just">
              <a:buNone/>
            </a:pPr>
            <a:endParaRPr lang="en-US" dirty="0"/>
          </a:p>
          <a:p>
            <a:pPr marL="0" indent="0" algn="ctr">
              <a:buNone/>
            </a:pPr>
            <a:r>
              <a:rPr lang="en-US" sz="1600" dirty="0"/>
              <a:t>This folder will be used as the save path for the capillary labelled </a:t>
            </a:r>
            <a:r>
              <a:rPr lang="en-US" sz="1600" dirty="0" err="1"/>
              <a:t>matlab</a:t>
            </a:r>
            <a:r>
              <a:rPr lang="en-US" sz="1600" dirty="0"/>
              <a:t> file</a:t>
            </a:r>
          </a:p>
        </p:txBody>
      </p:sp>
      <p:sp>
        <p:nvSpPr>
          <p:cNvPr id="7" name="Slide Number Placeholder 6">
            <a:extLst>
              <a:ext uri="{FF2B5EF4-FFF2-40B4-BE49-F238E27FC236}">
                <a16:creationId xmlns:a16="http://schemas.microsoft.com/office/drawing/2014/main" id="{75B1B6FD-C7D8-4120-999A-BEAC8E0017CA}"/>
              </a:ext>
            </a:extLst>
          </p:cNvPr>
          <p:cNvSpPr>
            <a:spLocks noGrp="1"/>
          </p:cNvSpPr>
          <p:nvPr>
            <p:ph type="sldNum" sz="quarter" idx="12"/>
          </p:nvPr>
        </p:nvSpPr>
        <p:spPr/>
        <p:txBody>
          <a:bodyPr/>
          <a:lstStyle/>
          <a:p>
            <a:fld id="{D57F1E4F-1CFF-5643-939E-217C01CDF565}" type="slidenum">
              <a:rPr lang="en-US" smtClean="0"/>
              <a:pPr/>
              <a:t>15</a:t>
            </a:fld>
            <a:endParaRPr lang="en-US" dirty="0"/>
          </a:p>
        </p:txBody>
      </p:sp>
      <p:pic>
        <p:nvPicPr>
          <p:cNvPr id="5" name="Picture 4">
            <a:extLst>
              <a:ext uri="{FF2B5EF4-FFF2-40B4-BE49-F238E27FC236}">
                <a16:creationId xmlns:a16="http://schemas.microsoft.com/office/drawing/2014/main" id="{05A86144-2627-7F4D-913A-3D9F3DBCB0C0}"/>
              </a:ext>
            </a:extLst>
          </p:cNvPr>
          <p:cNvPicPr>
            <a:picLocks noChangeAspect="1"/>
          </p:cNvPicPr>
          <p:nvPr/>
        </p:nvPicPr>
        <p:blipFill>
          <a:blip r:embed="rId3"/>
          <a:stretch>
            <a:fillRect/>
          </a:stretch>
        </p:blipFill>
        <p:spPr>
          <a:xfrm>
            <a:off x="5932738" y="1722342"/>
            <a:ext cx="5977686" cy="3960000"/>
          </a:xfrm>
          <a:prstGeom prst="rect">
            <a:avLst/>
          </a:prstGeom>
        </p:spPr>
      </p:pic>
    </p:spTree>
    <p:extLst>
      <p:ext uri="{BB962C8B-B14F-4D97-AF65-F5344CB8AC3E}">
        <p14:creationId xmlns:p14="http://schemas.microsoft.com/office/powerpoint/2010/main" val="37151211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436517" y="707571"/>
            <a:ext cx="6542315" cy="1905000"/>
          </a:xfrm>
        </p:spPr>
        <p:txBody>
          <a:bodyPr>
            <a:normAutofit/>
          </a:bodyPr>
          <a:lstStyle/>
          <a:p>
            <a:r>
              <a:rPr lang="en-US" b="1" dirty="0"/>
              <a:t>Assign capillaries to boundary</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365760" y="2073728"/>
            <a:ext cx="4549139" cy="4524647"/>
          </a:xfrm>
        </p:spPr>
        <p:txBody>
          <a:bodyPr>
            <a:normAutofit/>
          </a:bodyPr>
          <a:lstStyle/>
          <a:p>
            <a:pPr marL="457200" indent="-457200" algn="just">
              <a:buFont typeface="+mj-lt"/>
              <a:buAutoNum type="arabicPeriod" startAt="4"/>
            </a:pPr>
            <a:r>
              <a:rPr lang="en-US" dirty="0"/>
              <a:t>Select “Mark”.</a:t>
            </a:r>
          </a:p>
          <a:p>
            <a:pPr marL="457200" indent="-457200" algn="just">
              <a:buFont typeface="+mj-lt"/>
              <a:buAutoNum type="arabicPeriod" startAt="4"/>
            </a:pPr>
            <a:r>
              <a:rPr lang="en-US" dirty="0"/>
              <a:t>Click on the image where a capillary should be placed.</a:t>
            </a:r>
          </a:p>
          <a:p>
            <a:pPr marL="0" indent="0" algn="just">
              <a:buNone/>
            </a:pPr>
            <a:r>
              <a:rPr lang="en-US" sz="1300" dirty="0"/>
              <a:t>A yellow circle will appear with the centroid of the circle to be used as the point of oxygen supply later on in the oxygen transport modeler (OTM). The red numbers will increase incrementally within the fibre that the capillary is considered in contact with.</a:t>
            </a:r>
          </a:p>
          <a:p>
            <a:pPr marL="0" indent="0" algn="just">
              <a:buNone/>
            </a:pPr>
            <a:endParaRPr lang="en-US" sz="900" dirty="0"/>
          </a:p>
          <a:p>
            <a:pPr marL="0" indent="0" algn="just">
              <a:buNone/>
            </a:pPr>
            <a:r>
              <a:rPr lang="en-US" sz="1300" dirty="0"/>
              <a:t>If a fibre number does not increase it could be because the marker size is not large enough, however the capillary can still be associated with the fibre by RIGHT clicking on the fibre you wish to assign the capillary to. You can then continue Left hand clicking and associating capillaries with each fibre.</a:t>
            </a:r>
          </a:p>
        </p:txBody>
      </p:sp>
      <p:sp>
        <p:nvSpPr>
          <p:cNvPr id="8" name="Slide Number Placeholder 7">
            <a:extLst>
              <a:ext uri="{FF2B5EF4-FFF2-40B4-BE49-F238E27FC236}">
                <a16:creationId xmlns:a16="http://schemas.microsoft.com/office/drawing/2014/main" id="{83D9855B-0EC9-4549-A679-0DFB8E547AA9}"/>
              </a:ext>
            </a:extLst>
          </p:cNvPr>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9" name="Picture 8">
            <a:extLst>
              <a:ext uri="{FF2B5EF4-FFF2-40B4-BE49-F238E27FC236}">
                <a16:creationId xmlns:a16="http://schemas.microsoft.com/office/drawing/2014/main" id="{13B4ED5F-1038-424C-A170-FEE92EB37556}"/>
              </a:ext>
            </a:extLst>
          </p:cNvPr>
          <p:cNvPicPr>
            <a:picLocks noChangeAspect="1"/>
          </p:cNvPicPr>
          <p:nvPr/>
        </p:nvPicPr>
        <p:blipFill>
          <a:blip r:embed="rId3"/>
          <a:stretch>
            <a:fillRect/>
          </a:stretch>
        </p:blipFill>
        <p:spPr>
          <a:xfrm>
            <a:off x="5771999" y="2073728"/>
            <a:ext cx="5983484" cy="3960000"/>
          </a:xfrm>
          <a:prstGeom prst="rect">
            <a:avLst/>
          </a:prstGeom>
        </p:spPr>
      </p:pic>
    </p:spTree>
    <p:extLst>
      <p:ext uri="{BB962C8B-B14F-4D97-AF65-F5344CB8AC3E}">
        <p14:creationId xmlns:p14="http://schemas.microsoft.com/office/powerpoint/2010/main" val="593076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416551" y="609600"/>
            <a:ext cx="4932689" cy="1905000"/>
          </a:xfrm>
        </p:spPr>
        <p:txBody>
          <a:bodyPr>
            <a:normAutofit/>
          </a:bodyPr>
          <a:lstStyle/>
          <a:p>
            <a:r>
              <a:rPr lang="en-US" b="1" dirty="0"/>
              <a:t>Identifying where to place capillaries</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416552" y="2068287"/>
            <a:ext cx="5218438" cy="3722914"/>
          </a:xfrm>
        </p:spPr>
        <p:txBody>
          <a:bodyPr>
            <a:normAutofit fontScale="92500"/>
          </a:bodyPr>
          <a:lstStyle/>
          <a:p>
            <a:pPr marL="0" indent="0" algn="just">
              <a:buNone/>
            </a:pPr>
            <a:r>
              <a:rPr lang="en-US" dirty="0"/>
              <a:t>We have built in a number of functions to help identify the positions of capillaries. Mainly the removing of objects from the window:</a:t>
            </a:r>
          </a:p>
          <a:p>
            <a:pPr marL="0" indent="0" algn="just">
              <a:buNone/>
            </a:pPr>
            <a:endParaRPr lang="en-US" dirty="0"/>
          </a:p>
          <a:p>
            <a:pPr marL="514350" indent="-514350" algn="just">
              <a:buFont typeface="+mj-lt"/>
              <a:buAutoNum type="romanLcPeriod"/>
            </a:pPr>
            <a:r>
              <a:rPr lang="en-US" dirty="0"/>
              <a:t>Deselecting “Show Marks”, “Show lines” or ”Show Circles” will hide the various identifying shapes and numbers to clear the field of view.</a:t>
            </a:r>
          </a:p>
          <a:p>
            <a:pPr marL="457200" indent="-457200" algn="just">
              <a:buFont typeface="+mj-lt"/>
              <a:buAutoNum type="romanLcPeriod"/>
            </a:pPr>
            <a:r>
              <a:rPr lang="en-US" dirty="0"/>
              <a:t>Additionally you can just look at a single colour channel (Red or Green, depending on the capillary label used).</a:t>
            </a:r>
          </a:p>
        </p:txBody>
      </p:sp>
      <p:sp>
        <p:nvSpPr>
          <p:cNvPr id="7" name="Slide Number Placeholder 6">
            <a:extLst>
              <a:ext uri="{FF2B5EF4-FFF2-40B4-BE49-F238E27FC236}">
                <a16:creationId xmlns:a16="http://schemas.microsoft.com/office/drawing/2014/main" id="{3E23A06E-1306-4FD6-A932-183942900EBB}"/>
              </a:ext>
            </a:extLst>
          </p:cNvPr>
          <p:cNvSpPr>
            <a:spLocks noGrp="1"/>
          </p:cNvSpPr>
          <p:nvPr>
            <p:ph type="sldNum" sz="quarter" idx="12"/>
          </p:nvPr>
        </p:nvSpPr>
        <p:spPr/>
        <p:txBody>
          <a:bodyPr/>
          <a:lstStyle/>
          <a:p>
            <a:fld id="{D57F1E4F-1CFF-5643-939E-217C01CDF565}" type="slidenum">
              <a:rPr lang="en-US" smtClean="0"/>
              <a:pPr/>
              <a:t>17</a:t>
            </a:fld>
            <a:endParaRPr lang="en-US" dirty="0"/>
          </a:p>
        </p:txBody>
      </p:sp>
      <p:pic>
        <p:nvPicPr>
          <p:cNvPr id="8" name="Picture 7">
            <a:extLst>
              <a:ext uri="{FF2B5EF4-FFF2-40B4-BE49-F238E27FC236}">
                <a16:creationId xmlns:a16="http://schemas.microsoft.com/office/drawing/2014/main" id="{60DA4DBD-31F1-4049-B3EF-692B02659E6F}"/>
              </a:ext>
            </a:extLst>
          </p:cNvPr>
          <p:cNvPicPr>
            <a:picLocks noChangeAspect="1"/>
          </p:cNvPicPr>
          <p:nvPr/>
        </p:nvPicPr>
        <p:blipFill>
          <a:blip r:embed="rId3"/>
          <a:stretch>
            <a:fillRect/>
          </a:stretch>
        </p:blipFill>
        <p:spPr>
          <a:xfrm>
            <a:off x="6096000" y="466541"/>
            <a:ext cx="4351625" cy="2880000"/>
          </a:xfrm>
          <a:prstGeom prst="rect">
            <a:avLst/>
          </a:prstGeom>
        </p:spPr>
      </p:pic>
      <p:pic>
        <p:nvPicPr>
          <p:cNvPr id="11" name="Picture 10">
            <a:extLst>
              <a:ext uri="{FF2B5EF4-FFF2-40B4-BE49-F238E27FC236}">
                <a16:creationId xmlns:a16="http://schemas.microsoft.com/office/drawing/2014/main" id="{11EAEBF0-8C4E-0941-91CC-B1C33ED0D655}"/>
              </a:ext>
            </a:extLst>
          </p:cNvPr>
          <p:cNvPicPr>
            <a:picLocks noChangeAspect="1"/>
          </p:cNvPicPr>
          <p:nvPr/>
        </p:nvPicPr>
        <p:blipFill>
          <a:blip r:embed="rId4"/>
          <a:stretch>
            <a:fillRect/>
          </a:stretch>
        </p:blipFill>
        <p:spPr>
          <a:xfrm>
            <a:off x="7425975" y="3639004"/>
            <a:ext cx="4349473" cy="2880000"/>
          </a:xfrm>
          <a:prstGeom prst="rect">
            <a:avLst/>
          </a:prstGeom>
        </p:spPr>
      </p:pic>
    </p:spTree>
    <p:extLst>
      <p:ext uri="{BB962C8B-B14F-4D97-AF65-F5344CB8AC3E}">
        <p14:creationId xmlns:p14="http://schemas.microsoft.com/office/powerpoint/2010/main" val="1275083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5170714" y="450574"/>
            <a:ext cx="6542315" cy="1905000"/>
          </a:xfrm>
        </p:spPr>
        <p:txBody>
          <a:bodyPr>
            <a:normAutofit/>
          </a:bodyPr>
          <a:lstStyle/>
          <a:p>
            <a:r>
              <a:rPr lang="en-US" b="1" dirty="0"/>
              <a:t>Removing incorrectly placed capillaries</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342900" y="609600"/>
            <a:ext cx="4457699" cy="5725886"/>
          </a:xfrm>
        </p:spPr>
        <p:txBody>
          <a:bodyPr>
            <a:normAutofit/>
          </a:bodyPr>
          <a:lstStyle/>
          <a:p>
            <a:pPr marL="0" indent="0" algn="just">
              <a:buNone/>
            </a:pPr>
            <a:r>
              <a:rPr lang="en-US" dirty="0"/>
              <a:t>There are two ways to delete capillaries:</a:t>
            </a:r>
          </a:p>
          <a:p>
            <a:pPr marL="514350" indent="-514350" algn="just">
              <a:buFont typeface="+mj-lt"/>
              <a:buAutoNum type="romanLcPeriod"/>
            </a:pPr>
            <a:r>
              <a:rPr lang="en-US" dirty="0"/>
              <a:t>Immediately stop labelling</a:t>
            </a:r>
          </a:p>
          <a:p>
            <a:pPr marL="914400" lvl="1" indent="-457200" algn="just">
              <a:buFont typeface="+mj-lt"/>
              <a:buAutoNum type="alphaUcPeriod"/>
            </a:pPr>
            <a:r>
              <a:rPr lang="en-US" dirty="0"/>
              <a:t>Deselect “Mark”.</a:t>
            </a:r>
          </a:p>
          <a:p>
            <a:pPr marL="914400" lvl="1" indent="-457200" algn="just">
              <a:buFont typeface="+mj-lt"/>
              <a:buAutoNum type="alphaUcPeriod"/>
            </a:pPr>
            <a:r>
              <a:rPr lang="en-US" dirty="0"/>
              <a:t>Click “Delete Selected” and then reselect “Mark” to continue labelling.</a:t>
            </a:r>
          </a:p>
          <a:p>
            <a:pPr marL="457200" indent="-457200" algn="just">
              <a:buFont typeface="+mj-lt"/>
              <a:buAutoNum type="romanLcPeriod"/>
            </a:pPr>
            <a:r>
              <a:rPr lang="en-US" dirty="0"/>
              <a:t>Wait until you have labelled all capillaries</a:t>
            </a:r>
          </a:p>
          <a:p>
            <a:pPr marL="914400" lvl="1" indent="-457200" algn="just">
              <a:buFont typeface="+mj-lt"/>
              <a:buAutoNum type="alphaUcPeriod"/>
            </a:pPr>
            <a:r>
              <a:rPr lang="en-US" dirty="0"/>
              <a:t>Deselect “Mark”. </a:t>
            </a:r>
          </a:p>
          <a:p>
            <a:pPr marL="914400" lvl="1" indent="-457200" algn="just">
              <a:buFont typeface="+mj-lt"/>
              <a:buAutoNum type="alphaUcPeriod"/>
            </a:pPr>
            <a:r>
              <a:rPr lang="en-US" dirty="0"/>
              <a:t>Click “</a:t>
            </a:r>
            <a:r>
              <a:rPr lang="en-US" dirty="0" err="1"/>
              <a:t>identifi</a:t>
            </a:r>
            <a:r>
              <a:rPr lang="en-US" dirty="0"/>
              <a:t> cap”, click on the capillary to be removed.</a:t>
            </a:r>
          </a:p>
          <a:p>
            <a:pPr marL="914400" lvl="1" indent="-457200" algn="just">
              <a:buFont typeface="+mj-lt"/>
              <a:buAutoNum type="alphaUcPeriod"/>
            </a:pPr>
            <a:r>
              <a:rPr lang="en-US" dirty="0"/>
              <a:t>Click  “Delete cap” and this will remove the identified capillary.</a:t>
            </a:r>
          </a:p>
        </p:txBody>
      </p:sp>
      <p:sp>
        <p:nvSpPr>
          <p:cNvPr id="8" name="Slide Number Placeholder 7">
            <a:extLst>
              <a:ext uri="{FF2B5EF4-FFF2-40B4-BE49-F238E27FC236}">
                <a16:creationId xmlns:a16="http://schemas.microsoft.com/office/drawing/2014/main" id="{3A8F05C2-C9B2-4A88-9CCA-F3C5F1122E20}"/>
              </a:ext>
            </a:extLst>
          </p:cNvPr>
          <p:cNvSpPr>
            <a:spLocks noGrp="1"/>
          </p:cNvSpPr>
          <p:nvPr>
            <p:ph type="sldNum" sz="quarter" idx="12"/>
          </p:nvPr>
        </p:nvSpPr>
        <p:spPr/>
        <p:txBody>
          <a:bodyPr/>
          <a:lstStyle/>
          <a:p>
            <a:fld id="{D57F1E4F-1CFF-5643-939E-217C01CDF565}" type="slidenum">
              <a:rPr lang="en-US" smtClean="0"/>
              <a:pPr/>
              <a:t>18</a:t>
            </a:fld>
            <a:endParaRPr lang="en-US" dirty="0"/>
          </a:p>
        </p:txBody>
      </p:sp>
      <p:pic>
        <p:nvPicPr>
          <p:cNvPr id="6" name="Picture 5">
            <a:extLst>
              <a:ext uri="{FF2B5EF4-FFF2-40B4-BE49-F238E27FC236}">
                <a16:creationId xmlns:a16="http://schemas.microsoft.com/office/drawing/2014/main" id="{8E45B37E-8E9B-BA43-B89E-2E7F56F6BA8A}"/>
              </a:ext>
            </a:extLst>
          </p:cNvPr>
          <p:cNvPicPr>
            <a:picLocks noChangeAspect="1"/>
          </p:cNvPicPr>
          <p:nvPr/>
        </p:nvPicPr>
        <p:blipFill>
          <a:blip r:embed="rId3"/>
          <a:stretch>
            <a:fillRect/>
          </a:stretch>
        </p:blipFill>
        <p:spPr>
          <a:xfrm>
            <a:off x="5454451" y="2288400"/>
            <a:ext cx="5974839" cy="3960000"/>
          </a:xfrm>
          <a:prstGeom prst="rect">
            <a:avLst/>
          </a:prstGeom>
        </p:spPr>
      </p:pic>
      <p:sp>
        <p:nvSpPr>
          <p:cNvPr id="11" name="Oval 10">
            <a:extLst>
              <a:ext uri="{FF2B5EF4-FFF2-40B4-BE49-F238E27FC236}">
                <a16:creationId xmlns:a16="http://schemas.microsoft.com/office/drawing/2014/main" id="{C632FAC0-C2A0-1B48-A250-5352DD352D69}"/>
              </a:ext>
            </a:extLst>
          </p:cNvPr>
          <p:cNvSpPr/>
          <p:nvPr/>
        </p:nvSpPr>
        <p:spPr>
          <a:xfrm>
            <a:off x="9117972" y="5123559"/>
            <a:ext cx="360000" cy="360000"/>
          </a:xfrm>
          <a:prstGeom prst="ellipse">
            <a:avLst/>
          </a:prstGeom>
          <a:noFill/>
          <a:ln w="158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19865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3192" y="609600"/>
            <a:ext cx="3643674" cy="1905000"/>
          </a:xfrm>
        </p:spPr>
        <p:txBody>
          <a:bodyPr>
            <a:normAutofit/>
          </a:bodyPr>
          <a:lstStyle/>
          <a:p>
            <a:r>
              <a:rPr lang="en-US" sz="2800" b="1" dirty="0"/>
              <a:t>Save capillary labelled files</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43192" y="2666999"/>
            <a:ext cx="4808918" cy="3216276"/>
          </a:xfrm>
        </p:spPr>
        <p:txBody>
          <a:bodyPr>
            <a:normAutofit/>
          </a:bodyPr>
          <a:lstStyle/>
          <a:p>
            <a:pPr marL="457200" indent="-457200" algn="just">
              <a:buFont typeface="+mj-lt"/>
              <a:buAutoNum type="arabicPeriod" startAt="6"/>
            </a:pPr>
            <a:r>
              <a:rPr lang="en-US" sz="1800" dirty="0"/>
              <a:t>Click “Save data and text”</a:t>
            </a:r>
          </a:p>
          <a:p>
            <a:pPr marL="457200" lvl="1" indent="0">
              <a:buNone/>
            </a:pPr>
            <a:endParaRPr lang="en-US" sz="1600" dirty="0"/>
          </a:p>
          <a:p>
            <a:pPr marL="0" indent="0">
              <a:buNone/>
            </a:pPr>
            <a:r>
              <a:rPr lang="en-US" sz="1400" dirty="0"/>
              <a:t>NOTE: check the path folder that both a text file and </a:t>
            </a:r>
            <a:r>
              <a:rPr lang="en-US" sz="1400" dirty="0" err="1"/>
              <a:t>matlab</a:t>
            </a:r>
            <a:r>
              <a:rPr lang="en-US" sz="1400" dirty="0"/>
              <a:t> file have been generated with a filename ending with ‘_CAP’. This file you will use in the oxygen transport modeler (OTM). </a:t>
            </a:r>
          </a:p>
        </p:txBody>
      </p:sp>
      <p:sp>
        <p:nvSpPr>
          <p:cNvPr id="7" name="Slide Number Placeholder 6">
            <a:extLst>
              <a:ext uri="{FF2B5EF4-FFF2-40B4-BE49-F238E27FC236}">
                <a16:creationId xmlns:a16="http://schemas.microsoft.com/office/drawing/2014/main" id="{7E9BF135-D1EC-41AF-8BC9-E1CAF2AA6F19}"/>
              </a:ext>
            </a:extLst>
          </p:cNvPr>
          <p:cNvSpPr>
            <a:spLocks noGrp="1"/>
          </p:cNvSpPr>
          <p:nvPr>
            <p:ph type="sldNum" sz="quarter" idx="12"/>
          </p:nvPr>
        </p:nvSpPr>
        <p:spPr/>
        <p:txBody>
          <a:bodyPr/>
          <a:lstStyle/>
          <a:p>
            <a:fld id="{D57F1E4F-1CFF-5643-939E-217C01CDF565}" type="slidenum">
              <a:rPr lang="en-US" smtClean="0"/>
              <a:pPr/>
              <a:t>19</a:t>
            </a:fld>
            <a:endParaRPr lang="en-US" dirty="0"/>
          </a:p>
        </p:txBody>
      </p:sp>
      <p:pic>
        <p:nvPicPr>
          <p:cNvPr id="5" name="Picture 4">
            <a:extLst>
              <a:ext uri="{FF2B5EF4-FFF2-40B4-BE49-F238E27FC236}">
                <a16:creationId xmlns:a16="http://schemas.microsoft.com/office/drawing/2014/main" id="{7BD8E161-3366-B24D-A8ED-0A702BE2AD99}"/>
              </a:ext>
            </a:extLst>
          </p:cNvPr>
          <p:cNvPicPr>
            <a:picLocks noChangeAspect="1"/>
          </p:cNvPicPr>
          <p:nvPr/>
        </p:nvPicPr>
        <p:blipFill>
          <a:blip r:embed="rId3"/>
          <a:stretch>
            <a:fillRect/>
          </a:stretch>
        </p:blipFill>
        <p:spPr>
          <a:xfrm>
            <a:off x="5562356" y="1923275"/>
            <a:ext cx="5986452" cy="3960000"/>
          </a:xfrm>
          <a:prstGeom prst="rect">
            <a:avLst/>
          </a:prstGeom>
        </p:spPr>
      </p:pic>
    </p:spTree>
    <p:extLst>
      <p:ext uri="{BB962C8B-B14F-4D97-AF65-F5344CB8AC3E}">
        <p14:creationId xmlns:p14="http://schemas.microsoft.com/office/powerpoint/2010/main" val="2350165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16824-1323-4A84-8E6E-76C3C600BE59}"/>
              </a:ext>
            </a:extLst>
          </p:cNvPr>
          <p:cNvSpPr>
            <a:spLocks noGrp="1"/>
          </p:cNvSpPr>
          <p:nvPr>
            <p:ph type="title"/>
          </p:nvPr>
        </p:nvSpPr>
        <p:spPr/>
        <p:txBody>
          <a:bodyPr/>
          <a:lstStyle/>
          <a:p>
            <a:pPr rtl="0"/>
            <a:r>
              <a:rPr lang="en-US" dirty="0"/>
              <a:t>Table of contents</a:t>
            </a:r>
          </a:p>
        </p:txBody>
      </p:sp>
      <p:sp>
        <p:nvSpPr>
          <p:cNvPr id="3" name="Content Placeholder 2">
            <a:extLst>
              <a:ext uri="{FF2B5EF4-FFF2-40B4-BE49-F238E27FC236}">
                <a16:creationId xmlns:a16="http://schemas.microsoft.com/office/drawing/2014/main" id="{F978364C-743F-4B24-A484-3EF66982178D}"/>
              </a:ext>
            </a:extLst>
          </p:cNvPr>
          <p:cNvSpPr>
            <a:spLocks noGrp="1"/>
          </p:cNvSpPr>
          <p:nvPr>
            <p:ph idx="1"/>
          </p:nvPr>
        </p:nvSpPr>
        <p:spPr>
          <a:xfrm>
            <a:off x="1141413" y="2148840"/>
            <a:ext cx="9905998" cy="4099559"/>
          </a:xfrm>
        </p:spPr>
        <p:txBody>
          <a:bodyPr>
            <a:normAutofit/>
          </a:bodyPr>
          <a:lstStyle/>
          <a:p>
            <a:pPr marL="0" indent="0">
              <a:buNone/>
            </a:pPr>
            <a:r>
              <a:rPr lang="en-US" dirty="0">
                <a:hlinkClick r:id="rId2" action="ppaction://hlinksldjump"/>
              </a:rPr>
              <a:t>How to install and run? 				 			</a:t>
            </a:r>
            <a:r>
              <a:rPr lang="en-US" dirty="0">
                <a:hlinkClick r:id="rId2" action="ppaction://hlinksldjump"/>
              </a:rPr>
              <a:t>	</a:t>
            </a:r>
            <a:r>
              <a:rPr lang="en-US" dirty="0">
                <a:hlinkClick r:id="rId2" action="ppaction://hlinksldjump"/>
              </a:rPr>
              <a:t>						      3</a:t>
            </a:r>
            <a:endParaRPr lang="en-US" dirty="0"/>
          </a:p>
          <a:p>
            <a:pPr marL="0" indent="0">
              <a:buNone/>
            </a:pPr>
            <a:r>
              <a:rPr lang="en-US" dirty="0">
                <a:hlinkClick r:id="rId3" action="ppaction://hlinksldjump"/>
              </a:rPr>
              <a:t>Dtect																		     4 - </a:t>
            </a:r>
            <a:r>
              <a:rPr lang="en-US" dirty="0">
                <a:hlinkClick r:id="rId4" action="ppaction://hlinksldjump"/>
              </a:rPr>
              <a:t>13</a:t>
            </a:r>
            <a:endParaRPr lang="en-US" dirty="0"/>
          </a:p>
          <a:p>
            <a:pPr marL="0" indent="0">
              <a:buNone/>
            </a:pPr>
            <a:r>
              <a:rPr lang="en-US" dirty="0">
                <a:hlinkClick r:id="rId5" action="ppaction://hlinksldjump"/>
              </a:rPr>
              <a:t>Capillar</a:t>
            </a:r>
            <a:r>
              <a:rPr lang="en-US" dirty="0">
                <a:hlinkClick r:id="rId6" action="ppaction://hlinksldjump"/>
              </a:rPr>
              <a:t> </a:t>
            </a:r>
            <a:r>
              <a:rPr lang="en-US" dirty="0">
                <a:hlinkClick r:id="rId5" action="ppaction://hlinksldjump"/>
              </a:rPr>
              <a:t> 		</a:t>
            </a:r>
            <a:r>
              <a:rPr lang="en-US" dirty="0">
                <a:hlinkClick r:id="rId6" action="ppaction://hlinksldjump"/>
              </a:rPr>
              <a:t>					</a:t>
            </a:r>
            <a:r>
              <a:rPr lang="en-US" dirty="0">
                <a:hlinkClick r:id="rId5" action="ppaction://hlinksldjump"/>
              </a:rPr>
              <a:t>										   14 - 19</a:t>
            </a:r>
            <a:endParaRPr lang="en-US" dirty="0"/>
          </a:p>
          <a:p>
            <a:pPr marL="0" indent="0">
              <a:buNone/>
            </a:pPr>
            <a:r>
              <a:rPr lang="en-US" dirty="0">
                <a:hlinkClick r:id="rId6" action="ppaction://hlinksldjump"/>
              </a:rPr>
              <a:t>Miscellaneous 																   20 - 26</a:t>
            </a:r>
            <a:endParaRPr lang="en-US" dirty="0"/>
          </a:p>
          <a:p>
            <a:pPr marL="0" indent="0">
              <a:buNone/>
            </a:pPr>
            <a:endParaRPr lang="en-US" dirty="0"/>
          </a:p>
        </p:txBody>
      </p:sp>
      <p:sp>
        <p:nvSpPr>
          <p:cNvPr id="7" name="Slide Number Placeholder 6">
            <a:extLst>
              <a:ext uri="{FF2B5EF4-FFF2-40B4-BE49-F238E27FC236}">
                <a16:creationId xmlns:a16="http://schemas.microsoft.com/office/drawing/2014/main" id="{54CD145E-1507-4808-9BF0-D0BEA5135A14}"/>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33431475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82DAC18-E623-0546-920C-6676DF6BBA3F}"/>
              </a:ext>
            </a:extLst>
          </p:cNvPr>
          <p:cNvPicPr>
            <a:picLocks noChangeAspect="1"/>
          </p:cNvPicPr>
          <p:nvPr/>
        </p:nvPicPr>
        <p:blipFill rotWithShape="1">
          <a:blip r:embed="rId2"/>
          <a:srcRect l="18965" r="15258"/>
          <a:stretch/>
        </p:blipFill>
        <p:spPr>
          <a:xfrm>
            <a:off x="20" y="10"/>
            <a:ext cx="12191980" cy="6857990"/>
          </a:xfrm>
          <a:prstGeom prst="rect">
            <a:avLst/>
          </a:prstGeom>
        </p:spPr>
      </p:pic>
      <p:sp useBgFill="1">
        <p:nvSpPr>
          <p:cNvPr id="13" name="Rounded Rectangle 9">
            <a:extLst>
              <a:ext uri="{FF2B5EF4-FFF2-40B4-BE49-F238E27FC236}">
                <a16:creationId xmlns:a16="http://schemas.microsoft.com/office/drawing/2014/main" id="{8BF949E8-1B11-4514-9920-60EAABF7EF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96889" y="1846512"/>
            <a:ext cx="8998224" cy="3164976"/>
          </a:xfrm>
          <a:prstGeom prst="roundRect">
            <a:avLst>
              <a:gd name="adj" fmla="val 4629"/>
            </a:avLst>
          </a:prstGeom>
          <a:ln w="44450">
            <a:gradFill>
              <a:gsLst>
                <a:gs pos="0">
                  <a:schemeClr val="bg2">
                    <a:alpha val="65000"/>
                  </a:schemeClr>
                </a:gs>
                <a:gs pos="98000">
                  <a:schemeClr val="bg2">
                    <a:lumMod val="75000"/>
                    <a:alpha val="55000"/>
                  </a:schemeClr>
                </a:gs>
              </a:gsLst>
              <a:lin ang="5400000" scaled="1"/>
            </a:gradFill>
          </a:ln>
          <a:effectLst>
            <a:innerShdw blurRad="63500" dist="50800" dir="14460000">
              <a:prstClr val="black">
                <a:alpha val="70000"/>
              </a:prstClr>
            </a:innerShdw>
          </a:effectLst>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080833-6B30-404E-B0FA-39D7DC4B1616}"/>
              </a:ext>
            </a:extLst>
          </p:cNvPr>
          <p:cNvSpPr>
            <a:spLocks noGrp="1"/>
          </p:cNvSpPr>
          <p:nvPr>
            <p:ph type="ctrTitle"/>
          </p:nvPr>
        </p:nvSpPr>
        <p:spPr>
          <a:xfrm>
            <a:off x="1751012" y="2007702"/>
            <a:ext cx="8676222" cy="1605831"/>
          </a:xfrm>
        </p:spPr>
        <p:txBody>
          <a:bodyPr>
            <a:normAutofit/>
          </a:bodyPr>
          <a:lstStyle/>
          <a:p>
            <a:r>
              <a:rPr lang="en-US" b="1" dirty="0"/>
              <a:t>Miscellaneous</a:t>
            </a:r>
            <a:br>
              <a:rPr lang="en-US" b="1" dirty="0"/>
            </a:br>
            <a:endParaRPr lang="en-US" b="1" dirty="0"/>
          </a:p>
        </p:txBody>
      </p:sp>
      <p:sp>
        <p:nvSpPr>
          <p:cNvPr id="5" name="Title 1">
            <a:extLst>
              <a:ext uri="{FF2B5EF4-FFF2-40B4-BE49-F238E27FC236}">
                <a16:creationId xmlns:a16="http://schemas.microsoft.com/office/drawing/2014/main" id="{6BDF7D53-DECA-402C-BAE9-E80685B0EC13}"/>
              </a:ext>
            </a:extLst>
          </p:cNvPr>
          <p:cNvSpPr txBox="1">
            <a:spLocks/>
          </p:cNvSpPr>
          <p:nvPr/>
        </p:nvSpPr>
        <p:spPr>
          <a:xfrm>
            <a:off x="1751012" y="3451995"/>
            <a:ext cx="8676222" cy="1127782"/>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800" kern="1200" cap="all">
                <a:ln w="3175" cmpd="sng">
                  <a:noFill/>
                </a:ln>
                <a:solidFill>
                  <a:schemeClr val="accent1"/>
                </a:solidFill>
                <a:effectLst>
                  <a:glow rad="38100">
                    <a:schemeClr val="bg1">
                      <a:lumMod val="65000"/>
                      <a:lumOff val="35000"/>
                      <a:alpha val="50000"/>
                    </a:schemeClr>
                  </a:glow>
                  <a:outerShdw blurRad="28575" dist="31750" dir="1320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chemeClr val="tx1"/>
                </a:solidFill>
              </a:rPr>
              <a:t>Window Orientation</a:t>
            </a:r>
            <a:endParaRPr lang="en-US" b="1" dirty="0"/>
          </a:p>
        </p:txBody>
      </p:sp>
      <p:sp>
        <p:nvSpPr>
          <p:cNvPr id="4" name="Slide Number Placeholder 3">
            <a:extLst>
              <a:ext uri="{FF2B5EF4-FFF2-40B4-BE49-F238E27FC236}">
                <a16:creationId xmlns:a16="http://schemas.microsoft.com/office/drawing/2014/main" id="{B44A599A-F066-48D3-B542-D3ECF99459DD}"/>
              </a:ext>
            </a:extLst>
          </p:cNvPr>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24996685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3191" y="185049"/>
            <a:ext cx="4347449" cy="1905000"/>
          </a:xfrm>
        </p:spPr>
        <p:txBody>
          <a:bodyPr>
            <a:normAutofit/>
          </a:bodyPr>
          <a:lstStyle/>
          <a:p>
            <a:r>
              <a:rPr lang="en-US" sz="2800" b="1" dirty="0"/>
              <a:t>Screen Orientation – </a:t>
            </a:r>
            <a:r>
              <a:rPr lang="en-US" sz="2800" b="1" dirty="0" err="1"/>
              <a:t>Dtect</a:t>
            </a:r>
            <a:r>
              <a:rPr lang="en-US" sz="2800" b="1" dirty="0"/>
              <a:t> main screen</a:t>
            </a:r>
          </a:p>
        </p:txBody>
      </p:sp>
      <p:sp>
        <p:nvSpPr>
          <p:cNvPr id="7" name="Slide Number Placeholder 6">
            <a:extLst>
              <a:ext uri="{FF2B5EF4-FFF2-40B4-BE49-F238E27FC236}">
                <a16:creationId xmlns:a16="http://schemas.microsoft.com/office/drawing/2014/main" id="{D474EE57-AA3E-4CC9-B309-3456FE7D705B}"/>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
        <p:nvSpPr>
          <p:cNvPr id="46" name="Rectangle 45">
            <a:extLst>
              <a:ext uri="{FF2B5EF4-FFF2-40B4-BE49-F238E27FC236}">
                <a16:creationId xmlns:a16="http://schemas.microsoft.com/office/drawing/2014/main" id="{F9A53A9E-E917-4B4C-9C43-CC91DCE371E8}"/>
              </a:ext>
            </a:extLst>
          </p:cNvPr>
          <p:cNvSpPr/>
          <p:nvPr/>
        </p:nvSpPr>
        <p:spPr>
          <a:xfrm>
            <a:off x="5800170" y="797510"/>
            <a:ext cx="6096000" cy="5262979"/>
          </a:xfrm>
          <a:prstGeom prst="rect">
            <a:avLst/>
          </a:prstGeom>
        </p:spPr>
        <p:txBody>
          <a:bodyPr>
            <a:spAutoFit/>
          </a:bodyPr>
          <a:lstStyle/>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Minimum size of object</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Zoom function (single click to zoom, or select zoom area. Double click to zoom out)</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Noise thresholding to remove irregular detected lamina (0.1-0.4 works well)</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Scaling factor in pixels per </a:t>
            </a:r>
            <a:r>
              <a:rPr lang="en-GB" sz="1200" dirty="0" err="1">
                <a:ea typeface="Calibri" panose="020F0502020204030204" pitchFamily="34" charset="0"/>
                <a:cs typeface="Times New Roman" panose="02020603050405020304" pitchFamily="18" charset="0"/>
              </a:rPr>
              <a:t>milimeter</a:t>
            </a:r>
            <a:endParaRPr lang="en-GB" sz="1200" dirty="0">
              <a:ea typeface="Calibri" panose="020F0502020204030204" pitchFamily="34" charset="0"/>
              <a:cs typeface="Times New Roman" panose="02020603050405020304" pitchFamily="18" charset="0"/>
            </a:endParaRP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Minimum area of a fibre – </a:t>
            </a:r>
            <a:r>
              <a:rPr lang="en-GB" sz="1200" dirty="0" err="1">
                <a:ea typeface="Calibri" panose="020F0502020204030204" pitchFamily="34" charset="0"/>
                <a:cs typeface="Times New Roman" panose="02020603050405020304" pitchFamily="18" charset="0"/>
              </a:rPr>
              <a:t>Dtect</a:t>
            </a:r>
            <a:r>
              <a:rPr lang="en-GB" sz="1200" dirty="0">
                <a:ea typeface="Calibri" panose="020F0502020204030204" pitchFamily="34" charset="0"/>
                <a:cs typeface="Times New Roman" panose="02020603050405020304" pitchFamily="18" charset="0"/>
              </a:rPr>
              <a:t> will not identify a fibre that is bellow this size </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Maximum area of a fibre - </a:t>
            </a:r>
            <a:r>
              <a:rPr lang="en-GB" sz="1200" dirty="0" err="1">
                <a:ea typeface="Calibri" panose="020F0502020204030204" pitchFamily="34" charset="0"/>
                <a:cs typeface="Times New Roman" panose="02020603050405020304" pitchFamily="18" charset="0"/>
              </a:rPr>
              <a:t>Dtect</a:t>
            </a:r>
            <a:r>
              <a:rPr lang="en-GB" sz="1200" dirty="0">
                <a:ea typeface="Calibri" panose="020F0502020204030204" pitchFamily="34" charset="0"/>
                <a:cs typeface="Times New Roman" panose="02020603050405020304" pitchFamily="18" charset="0"/>
              </a:rPr>
              <a:t> will not identify a fibre that is above this size </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Lamina membrane thickness, drop down menu of incremental lamina thicknesses</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Remove lamina function (used to delete noisy/incorrectly placed lamina, simply click and drag cursor through lamina that is to be deleted)</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Add missing lamina (to add boundaries click to begin the drawing tool. Each click will joint to the previous point, and double clicking will complete the drawing. To draw you must begin by crossing through pre-existing lamina boundaries, and finish crossing a boundary)</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Undo button removes the last ‘draw’ or ‘remove’ function performed</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Watch area button will show only the blue channel (for lamina boundaries) and the overlaid skeleton in red </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 Will present the original histology image without boundary overlay (for cross-checking where staining is variable)</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Applies a region of interest to the image (only to be used if the capillary function is not to be used)</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Views the placement of region of interest</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Load button to import histology image (.</a:t>
            </a:r>
            <a:r>
              <a:rPr lang="en-GB" sz="1200" dirty="0" err="1">
                <a:ea typeface="Calibri" panose="020F0502020204030204" pitchFamily="34" charset="0"/>
                <a:cs typeface="Times New Roman" panose="02020603050405020304" pitchFamily="18" charset="0"/>
              </a:rPr>
              <a:t>png</a:t>
            </a:r>
            <a:r>
              <a:rPr lang="en-GB" sz="1200" dirty="0">
                <a:ea typeface="Calibri" panose="020F0502020204030204" pitchFamily="34" charset="0"/>
                <a:cs typeface="Times New Roman" panose="02020603050405020304" pitchFamily="18" charset="0"/>
              </a:rPr>
              <a:t>, .jpg, .bmp and .</a:t>
            </a:r>
            <a:r>
              <a:rPr lang="en-GB" sz="1200" dirty="0" err="1">
                <a:ea typeface="Calibri" panose="020F0502020204030204" pitchFamily="34" charset="0"/>
                <a:cs typeface="Times New Roman" panose="02020603050405020304" pitchFamily="18" charset="0"/>
              </a:rPr>
              <a:t>tif</a:t>
            </a:r>
            <a:r>
              <a:rPr lang="en-GB" sz="1200" dirty="0">
                <a:ea typeface="Calibri" panose="020F0502020204030204" pitchFamily="34" charset="0"/>
                <a:cs typeface="Times New Roman" panose="02020603050405020304" pitchFamily="18" charset="0"/>
              </a:rPr>
              <a:t>) </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Save path to select folder for </a:t>
            </a:r>
            <a:r>
              <a:rPr lang="en-GB" sz="1200" dirty="0" err="1">
                <a:ea typeface="Calibri" panose="020F0502020204030204" pitchFamily="34" charset="0"/>
                <a:cs typeface="Times New Roman" panose="02020603050405020304" pitchFamily="18" charset="0"/>
              </a:rPr>
              <a:t>Matlab</a:t>
            </a:r>
            <a:r>
              <a:rPr lang="en-GB" sz="1200" dirty="0">
                <a:ea typeface="Calibri" panose="020F0502020204030204" pitchFamily="34" charset="0"/>
                <a:cs typeface="Times New Roman" panose="02020603050405020304" pitchFamily="18" charset="0"/>
              </a:rPr>
              <a:t> generated file to be saved in</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Continue button to progress to fibre type allocation step</a:t>
            </a:r>
          </a:p>
        </p:txBody>
      </p:sp>
      <p:grpSp>
        <p:nvGrpSpPr>
          <p:cNvPr id="87" name="Group 86">
            <a:extLst>
              <a:ext uri="{FF2B5EF4-FFF2-40B4-BE49-F238E27FC236}">
                <a16:creationId xmlns:a16="http://schemas.microsoft.com/office/drawing/2014/main" id="{98E3CDFB-FD79-F641-8A70-DB2A16D41C0D}"/>
              </a:ext>
            </a:extLst>
          </p:cNvPr>
          <p:cNvGrpSpPr/>
          <p:nvPr/>
        </p:nvGrpSpPr>
        <p:grpSpPr>
          <a:xfrm>
            <a:off x="643191" y="2285693"/>
            <a:ext cx="4648939" cy="3085632"/>
            <a:chOff x="3895454" y="2002358"/>
            <a:chExt cx="4648939" cy="3085632"/>
          </a:xfrm>
        </p:grpSpPr>
        <p:pic>
          <p:nvPicPr>
            <p:cNvPr id="88" name="Picture 87">
              <a:extLst>
                <a:ext uri="{FF2B5EF4-FFF2-40B4-BE49-F238E27FC236}">
                  <a16:creationId xmlns:a16="http://schemas.microsoft.com/office/drawing/2014/main" id="{93DCE2EC-7C23-F349-B6DD-F22294038DA3}"/>
                </a:ext>
              </a:extLst>
            </p:cNvPr>
            <p:cNvPicPr>
              <a:picLocks noChangeAspect="1"/>
            </p:cNvPicPr>
            <p:nvPr/>
          </p:nvPicPr>
          <p:blipFill rotWithShape="1">
            <a:blip r:embed="rId3"/>
            <a:srcRect l="831" t="1530" r="1254"/>
            <a:stretch/>
          </p:blipFill>
          <p:spPr>
            <a:xfrm>
              <a:off x="4092315" y="2002358"/>
              <a:ext cx="4452078" cy="3085632"/>
            </a:xfrm>
            <a:prstGeom prst="rect">
              <a:avLst/>
            </a:prstGeom>
          </p:spPr>
        </p:pic>
        <p:sp>
          <p:nvSpPr>
            <p:cNvPr id="89" name="TextBox 88">
              <a:extLst>
                <a:ext uri="{FF2B5EF4-FFF2-40B4-BE49-F238E27FC236}">
                  <a16:creationId xmlns:a16="http://schemas.microsoft.com/office/drawing/2014/main" id="{93994A66-524B-A947-ADC1-50EBC2FA09D3}"/>
                </a:ext>
              </a:extLst>
            </p:cNvPr>
            <p:cNvSpPr txBox="1"/>
            <p:nvPr/>
          </p:nvSpPr>
          <p:spPr>
            <a:xfrm>
              <a:off x="3895454" y="2237728"/>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a:t>
              </a:r>
            </a:p>
          </p:txBody>
        </p:sp>
        <p:sp>
          <p:nvSpPr>
            <p:cNvPr id="90" name="TextBox 89">
              <a:extLst>
                <a:ext uri="{FF2B5EF4-FFF2-40B4-BE49-F238E27FC236}">
                  <a16:creationId xmlns:a16="http://schemas.microsoft.com/office/drawing/2014/main" id="{AFA3B2EA-05A4-394E-B731-CF522E2B59C6}"/>
                </a:ext>
              </a:extLst>
            </p:cNvPr>
            <p:cNvSpPr txBox="1"/>
            <p:nvPr/>
          </p:nvSpPr>
          <p:spPr>
            <a:xfrm>
              <a:off x="4901845" y="2258609"/>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2</a:t>
              </a:r>
            </a:p>
          </p:txBody>
        </p:sp>
        <p:sp>
          <p:nvSpPr>
            <p:cNvPr id="91" name="TextBox 90">
              <a:extLst>
                <a:ext uri="{FF2B5EF4-FFF2-40B4-BE49-F238E27FC236}">
                  <a16:creationId xmlns:a16="http://schemas.microsoft.com/office/drawing/2014/main" id="{2F1FE216-B9ED-614F-98D0-1F64EAC143D9}"/>
                </a:ext>
              </a:extLst>
            </p:cNvPr>
            <p:cNvSpPr txBox="1"/>
            <p:nvPr/>
          </p:nvSpPr>
          <p:spPr>
            <a:xfrm>
              <a:off x="3895454" y="2520814"/>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3</a:t>
              </a:r>
            </a:p>
          </p:txBody>
        </p:sp>
        <p:sp>
          <p:nvSpPr>
            <p:cNvPr id="92" name="TextBox 91">
              <a:extLst>
                <a:ext uri="{FF2B5EF4-FFF2-40B4-BE49-F238E27FC236}">
                  <a16:creationId xmlns:a16="http://schemas.microsoft.com/office/drawing/2014/main" id="{F6C18379-0F08-A74E-81A7-1E648F0029F3}"/>
                </a:ext>
              </a:extLst>
            </p:cNvPr>
            <p:cNvSpPr txBox="1"/>
            <p:nvPr/>
          </p:nvSpPr>
          <p:spPr>
            <a:xfrm>
              <a:off x="3895454" y="2687690"/>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4</a:t>
              </a:r>
            </a:p>
          </p:txBody>
        </p:sp>
        <p:sp>
          <p:nvSpPr>
            <p:cNvPr id="93" name="TextBox 92">
              <a:extLst>
                <a:ext uri="{FF2B5EF4-FFF2-40B4-BE49-F238E27FC236}">
                  <a16:creationId xmlns:a16="http://schemas.microsoft.com/office/drawing/2014/main" id="{77CA512B-E765-7D47-8C8A-79730FD7A05D}"/>
                </a:ext>
              </a:extLst>
            </p:cNvPr>
            <p:cNvSpPr txBox="1"/>
            <p:nvPr/>
          </p:nvSpPr>
          <p:spPr>
            <a:xfrm>
              <a:off x="4901845" y="2778997"/>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5</a:t>
              </a:r>
            </a:p>
          </p:txBody>
        </p:sp>
        <p:sp>
          <p:nvSpPr>
            <p:cNvPr id="94" name="TextBox 93">
              <a:extLst>
                <a:ext uri="{FF2B5EF4-FFF2-40B4-BE49-F238E27FC236}">
                  <a16:creationId xmlns:a16="http://schemas.microsoft.com/office/drawing/2014/main" id="{F8F437A2-E5A9-8E4B-B4C4-C984F8E6A41C}"/>
                </a:ext>
              </a:extLst>
            </p:cNvPr>
            <p:cNvSpPr txBox="1"/>
            <p:nvPr/>
          </p:nvSpPr>
          <p:spPr>
            <a:xfrm>
              <a:off x="4901845" y="2943824"/>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6</a:t>
              </a:r>
            </a:p>
          </p:txBody>
        </p:sp>
        <p:sp>
          <p:nvSpPr>
            <p:cNvPr id="95" name="TextBox 94">
              <a:extLst>
                <a:ext uri="{FF2B5EF4-FFF2-40B4-BE49-F238E27FC236}">
                  <a16:creationId xmlns:a16="http://schemas.microsoft.com/office/drawing/2014/main" id="{B5F20DFB-84A1-2749-AFFC-21256B4F8AAF}"/>
                </a:ext>
              </a:extLst>
            </p:cNvPr>
            <p:cNvSpPr txBox="1"/>
            <p:nvPr/>
          </p:nvSpPr>
          <p:spPr>
            <a:xfrm>
              <a:off x="3895454" y="3263890"/>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7</a:t>
              </a:r>
            </a:p>
          </p:txBody>
        </p:sp>
        <p:sp>
          <p:nvSpPr>
            <p:cNvPr id="96" name="TextBox 95">
              <a:extLst>
                <a:ext uri="{FF2B5EF4-FFF2-40B4-BE49-F238E27FC236}">
                  <a16:creationId xmlns:a16="http://schemas.microsoft.com/office/drawing/2014/main" id="{A2EBFB71-C12C-1843-B115-C444F77B9BEF}"/>
                </a:ext>
              </a:extLst>
            </p:cNvPr>
            <p:cNvSpPr txBox="1"/>
            <p:nvPr/>
          </p:nvSpPr>
          <p:spPr>
            <a:xfrm>
              <a:off x="3895454" y="3438961"/>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8</a:t>
              </a:r>
            </a:p>
          </p:txBody>
        </p:sp>
        <p:sp>
          <p:nvSpPr>
            <p:cNvPr id="97" name="TextBox 96">
              <a:extLst>
                <a:ext uri="{FF2B5EF4-FFF2-40B4-BE49-F238E27FC236}">
                  <a16:creationId xmlns:a16="http://schemas.microsoft.com/office/drawing/2014/main" id="{653DE96A-4143-594D-9C51-6413D27CB808}"/>
                </a:ext>
              </a:extLst>
            </p:cNvPr>
            <p:cNvSpPr txBox="1"/>
            <p:nvPr/>
          </p:nvSpPr>
          <p:spPr>
            <a:xfrm>
              <a:off x="4901845" y="3417549"/>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9</a:t>
              </a:r>
            </a:p>
          </p:txBody>
        </p:sp>
        <p:sp>
          <p:nvSpPr>
            <p:cNvPr id="98" name="TextBox 97">
              <a:extLst>
                <a:ext uri="{FF2B5EF4-FFF2-40B4-BE49-F238E27FC236}">
                  <a16:creationId xmlns:a16="http://schemas.microsoft.com/office/drawing/2014/main" id="{7722F0D7-14F6-BF4F-B2CF-A0B9CFCF2074}"/>
                </a:ext>
              </a:extLst>
            </p:cNvPr>
            <p:cNvSpPr txBox="1"/>
            <p:nvPr/>
          </p:nvSpPr>
          <p:spPr>
            <a:xfrm>
              <a:off x="3895454" y="3607735"/>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10</a:t>
              </a:r>
            </a:p>
          </p:txBody>
        </p:sp>
        <p:sp>
          <p:nvSpPr>
            <p:cNvPr id="99" name="TextBox 98">
              <a:extLst>
                <a:ext uri="{FF2B5EF4-FFF2-40B4-BE49-F238E27FC236}">
                  <a16:creationId xmlns:a16="http://schemas.microsoft.com/office/drawing/2014/main" id="{F29F6F10-43DB-1C45-B633-A35FE4067D8E}"/>
                </a:ext>
              </a:extLst>
            </p:cNvPr>
            <p:cNvSpPr txBox="1"/>
            <p:nvPr/>
          </p:nvSpPr>
          <p:spPr>
            <a:xfrm>
              <a:off x="3895454" y="3768951"/>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11</a:t>
              </a:r>
            </a:p>
          </p:txBody>
        </p:sp>
        <p:sp>
          <p:nvSpPr>
            <p:cNvPr id="100" name="TextBox 99">
              <a:extLst>
                <a:ext uri="{FF2B5EF4-FFF2-40B4-BE49-F238E27FC236}">
                  <a16:creationId xmlns:a16="http://schemas.microsoft.com/office/drawing/2014/main" id="{18EE1CE4-4FFD-DD44-BA8B-52A3FE8FC525}"/>
                </a:ext>
              </a:extLst>
            </p:cNvPr>
            <p:cNvSpPr txBox="1"/>
            <p:nvPr/>
          </p:nvSpPr>
          <p:spPr>
            <a:xfrm>
              <a:off x="4901845" y="3768951"/>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12</a:t>
              </a:r>
            </a:p>
          </p:txBody>
        </p:sp>
        <p:sp>
          <p:nvSpPr>
            <p:cNvPr id="101" name="TextBox 100">
              <a:extLst>
                <a:ext uri="{FF2B5EF4-FFF2-40B4-BE49-F238E27FC236}">
                  <a16:creationId xmlns:a16="http://schemas.microsoft.com/office/drawing/2014/main" id="{122F24FE-6238-EF44-B92A-F718141C2D11}"/>
                </a:ext>
              </a:extLst>
            </p:cNvPr>
            <p:cNvSpPr txBox="1"/>
            <p:nvPr/>
          </p:nvSpPr>
          <p:spPr>
            <a:xfrm>
              <a:off x="3895454" y="4087606"/>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13</a:t>
              </a:r>
            </a:p>
          </p:txBody>
        </p:sp>
        <p:sp>
          <p:nvSpPr>
            <p:cNvPr id="102" name="TextBox 101">
              <a:extLst>
                <a:ext uri="{FF2B5EF4-FFF2-40B4-BE49-F238E27FC236}">
                  <a16:creationId xmlns:a16="http://schemas.microsoft.com/office/drawing/2014/main" id="{EDFE0D8F-1CCC-B04C-813A-C24A41920284}"/>
                </a:ext>
              </a:extLst>
            </p:cNvPr>
            <p:cNvSpPr txBox="1"/>
            <p:nvPr/>
          </p:nvSpPr>
          <p:spPr>
            <a:xfrm>
              <a:off x="4901845" y="4087606"/>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14</a:t>
              </a:r>
            </a:p>
          </p:txBody>
        </p:sp>
        <p:sp>
          <p:nvSpPr>
            <p:cNvPr id="103" name="TextBox 102">
              <a:extLst>
                <a:ext uri="{FF2B5EF4-FFF2-40B4-BE49-F238E27FC236}">
                  <a16:creationId xmlns:a16="http://schemas.microsoft.com/office/drawing/2014/main" id="{8D657605-E4C4-9B48-A856-C6F6D0CF13DF}"/>
                </a:ext>
              </a:extLst>
            </p:cNvPr>
            <p:cNvSpPr txBox="1"/>
            <p:nvPr/>
          </p:nvSpPr>
          <p:spPr>
            <a:xfrm>
              <a:off x="3895454" y="4460419"/>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15</a:t>
              </a:r>
            </a:p>
          </p:txBody>
        </p:sp>
        <p:sp>
          <p:nvSpPr>
            <p:cNvPr id="104" name="TextBox 103">
              <a:extLst>
                <a:ext uri="{FF2B5EF4-FFF2-40B4-BE49-F238E27FC236}">
                  <a16:creationId xmlns:a16="http://schemas.microsoft.com/office/drawing/2014/main" id="{836CB8FE-5BE7-754C-834D-F09A6679E813}"/>
                </a:ext>
              </a:extLst>
            </p:cNvPr>
            <p:cNvSpPr txBox="1"/>
            <p:nvPr/>
          </p:nvSpPr>
          <p:spPr>
            <a:xfrm>
              <a:off x="3895454" y="4680832"/>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16</a:t>
              </a:r>
            </a:p>
          </p:txBody>
        </p:sp>
        <p:sp>
          <p:nvSpPr>
            <p:cNvPr id="105" name="TextBox 104">
              <a:extLst>
                <a:ext uri="{FF2B5EF4-FFF2-40B4-BE49-F238E27FC236}">
                  <a16:creationId xmlns:a16="http://schemas.microsoft.com/office/drawing/2014/main" id="{7F66B9F6-10EA-AF46-A490-A5303DB3D686}"/>
                </a:ext>
              </a:extLst>
            </p:cNvPr>
            <p:cNvSpPr txBox="1"/>
            <p:nvPr/>
          </p:nvSpPr>
          <p:spPr>
            <a:xfrm>
              <a:off x="3895454" y="4855903"/>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17</a:t>
              </a:r>
            </a:p>
          </p:txBody>
        </p:sp>
      </p:grpSp>
    </p:spTree>
    <p:extLst>
      <p:ext uri="{BB962C8B-B14F-4D97-AF65-F5344CB8AC3E}">
        <p14:creationId xmlns:p14="http://schemas.microsoft.com/office/powerpoint/2010/main" val="26301552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3191" y="527954"/>
            <a:ext cx="4347449" cy="1905000"/>
          </a:xfrm>
        </p:spPr>
        <p:txBody>
          <a:bodyPr>
            <a:normAutofit/>
          </a:bodyPr>
          <a:lstStyle/>
          <a:p>
            <a:r>
              <a:rPr lang="en-US" sz="2800" b="1" dirty="0"/>
              <a:t>Screen Orientation – </a:t>
            </a:r>
            <a:r>
              <a:rPr lang="en-GB" sz="2800" b="1" dirty="0">
                <a:effectLst/>
              </a:rPr>
              <a:t>Fibre type allocation </a:t>
            </a:r>
            <a:endParaRPr lang="en-US" sz="2800" b="1" dirty="0"/>
          </a:p>
        </p:txBody>
      </p:sp>
      <p:sp>
        <p:nvSpPr>
          <p:cNvPr id="7" name="Slide Number Placeholder 6">
            <a:extLst>
              <a:ext uri="{FF2B5EF4-FFF2-40B4-BE49-F238E27FC236}">
                <a16:creationId xmlns:a16="http://schemas.microsoft.com/office/drawing/2014/main" id="{D474EE57-AA3E-4CC9-B309-3456FE7D705B}"/>
              </a:ext>
            </a:extLst>
          </p:cNvPr>
          <p:cNvSpPr>
            <a:spLocks noGrp="1"/>
          </p:cNvSpPr>
          <p:nvPr>
            <p:ph type="sldNum" sz="quarter" idx="12"/>
          </p:nvPr>
        </p:nvSpPr>
        <p:spPr/>
        <p:txBody>
          <a:bodyPr/>
          <a:lstStyle/>
          <a:p>
            <a:fld id="{D57F1E4F-1CFF-5643-939E-217C01CDF565}" type="slidenum">
              <a:rPr lang="en-US" smtClean="0"/>
              <a:pPr/>
              <a:t>22</a:t>
            </a:fld>
            <a:endParaRPr lang="en-US" dirty="0"/>
          </a:p>
        </p:txBody>
      </p:sp>
      <p:grpSp>
        <p:nvGrpSpPr>
          <p:cNvPr id="25" name="Group 24">
            <a:extLst>
              <a:ext uri="{FF2B5EF4-FFF2-40B4-BE49-F238E27FC236}">
                <a16:creationId xmlns:a16="http://schemas.microsoft.com/office/drawing/2014/main" id="{532BE3CF-A5DD-5A4D-8BA5-311C00F5B3DA}"/>
              </a:ext>
            </a:extLst>
          </p:cNvPr>
          <p:cNvGrpSpPr/>
          <p:nvPr/>
        </p:nvGrpSpPr>
        <p:grpSpPr>
          <a:xfrm>
            <a:off x="711187" y="2748647"/>
            <a:ext cx="4911725" cy="3352800"/>
            <a:chOff x="3640137" y="1752600"/>
            <a:chExt cx="4911725" cy="3352800"/>
          </a:xfrm>
        </p:grpSpPr>
        <p:pic>
          <p:nvPicPr>
            <p:cNvPr id="26" name="Picture">
              <a:extLst>
                <a:ext uri="{FF2B5EF4-FFF2-40B4-BE49-F238E27FC236}">
                  <a16:creationId xmlns:a16="http://schemas.microsoft.com/office/drawing/2014/main" id="{EB5C881F-4FB5-FD4C-A756-97D1E056B1B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640137" y="1752600"/>
              <a:ext cx="4911725" cy="3352800"/>
            </a:xfrm>
            <a:prstGeom prst="rect">
              <a:avLst/>
            </a:prstGeom>
            <a:noFill/>
            <a:ln>
              <a:noFill/>
            </a:ln>
          </p:spPr>
        </p:pic>
        <p:sp>
          <p:nvSpPr>
            <p:cNvPr id="47" name="TextBox 46">
              <a:extLst>
                <a:ext uri="{FF2B5EF4-FFF2-40B4-BE49-F238E27FC236}">
                  <a16:creationId xmlns:a16="http://schemas.microsoft.com/office/drawing/2014/main" id="{1DB353CB-928D-6946-BA89-1B30BF022AF0}"/>
                </a:ext>
              </a:extLst>
            </p:cNvPr>
            <p:cNvSpPr txBox="1"/>
            <p:nvPr/>
          </p:nvSpPr>
          <p:spPr>
            <a:xfrm>
              <a:off x="3702478" y="2092460"/>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a:t>
              </a:r>
            </a:p>
          </p:txBody>
        </p:sp>
        <p:sp>
          <p:nvSpPr>
            <p:cNvPr id="48" name="TextBox 47">
              <a:extLst>
                <a:ext uri="{FF2B5EF4-FFF2-40B4-BE49-F238E27FC236}">
                  <a16:creationId xmlns:a16="http://schemas.microsoft.com/office/drawing/2014/main" id="{4417B374-23EE-2B4E-BB35-BE6EDB6E73B4}"/>
                </a:ext>
              </a:extLst>
            </p:cNvPr>
            <p:cNvSpPr txBox="1"/>
            <p:nvPr/>
          </p:nvSpPr>
          <p:spPr>
            <a:xfrm>
              <a:off x="5251722" y="2082175"/>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2</a:t>
              </a:r>
            </a:p>
          </p:txBody>
        </p:sp>
        <p:sp>
          <p:nvSpPr>
            <p:cNvPr id="49" name="TextBox 48">
              <a:extLst>
                <a:ext uri="{FF2B5EF4-FFF2-40B4-BE49-F238E27FC236}">
                  <a16:creationId xmlns:a16="http://schemas.microsoft.com/office/drawing/2014/main" id="{B639C324-CF33-AC48-8A91-5F5E286738ED}"/>
                </a:ext>
              </a:extLst>
            </p:cNvPr>
            <p:cNvSpPr txBox="1"/>
            <p:nvPr/>
          </p:nvSpPr>
          <p:spPr>
            <a:xfrm>
              <a:off x="6834625" y="2088720"/>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3</a:t>
              </a:r>
            </a:p>
          </p:txBody>
        </p:sp>
        <p:sp>
          <p:nvSpPr>
            <p:cNvPr id="50" name="TextBox 49">
              <a:extLst>
                <a:ext uri="{FF2B5EF4-FFF2-40B4-BE49-F238E27FC236}">
                  <a16:creationId xmlns:a16="http://schemas.microsoft.com/office/drawing/2014/main" id="{ADA5DE0B-46C0-C14B-AED9-FB559B5D81A9}"/>
                </a:ext>
              </a:extLst>
            </p:cNvPr>
            <p:cNvSpPr txBox="1"/>
            <p:nvPr/>
          </p:nvSpPr>
          <p:spPr>
            <a:xfrm>
              <a:off x="6829950" y="3688452"/>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4</a:t>
              </a:r>
            </a:p>
          </p:txBody>
        </p:sp>
        <p:sp>
          <p:nvSpPr>
            <p:cNvPr id="51" name="TextBox 50">
              <a:extLst>
                <a:ext uri="{FF2B5EF4-FFF2-40B4-BE49-F238E27FC236}">
                  <a16:creationId xmlns:a16="http://schemas.microsoft.com/office/drawing/2014/main" id="{9E9D23DD-213E-7049-97A7-50CB2BBCAD0E}"/>
                </a:ext>
              </a:extLst>
            </p:cNvPr>
            <p:cNvSpPr txBox="1"/>
            <p:nvPr/>
          </p:nvSpPr>
          <p:spPr>
            <a:xfrm>
              <a:off x="3705283" y="3666013"/>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5</a:t>
              </a:r>
            </a:p>
          </p:txBody>
        </p:sp>
        <p:sp>
          <p:nvSpPr>
            <p:cNvPr id="52" name="TextBox 51">
              <a:extLst>
                <a:ext uri="{FF2B5EF4-FFF2-40B4-BE49-F238E27FC236}">
                  <a16:creationId xmlns:a16="http://schemas.microsoft.com/office/drawing/2014/main" id="{E87A42A9-2D3E-644F-8BDF-07953F7F755A}"/>
                </a:ext>
              </a:extLst>
            </p:cNvPr>
            <p:cNvSpPr txBox="1"/>
            <p:nvPr/>
          </p:nvSpPr>
          <p:spPr>
            <a:xfrm>
              <a:off x="3851138" y="3306050"/>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a:t>
              </a:r>
            </a:p>
          </p:txBody>
        </p:sp>
        <p:sp>
          <p:nvSpPr>
            <p:cNvPr id="53" name="TextBox 52">
              <a:extLst>
                <a:ext uri="{FF2B5EF4-FFF2-40B4-BE49-F238E27FC236}">
                  <a16:creationId xmlns:a16="http://schemas.microsoft.com/office/drawing/2014/main" id="{D1AECB92-E931-AF48-87EF-AFA03735A71C}"/>
                </a:ext>
              </a:extLst>
            </p:cNvPr>
            <p:cNvSpPr txBox="1"/>
            <p:nvPr/>
          </p:nvSpPr>
          <p:spPr>
            <a:xfrm>
              <a:off x="5555587" y="3306050"/>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2’</a:t>
              </a:r>
            </a:p>
          </p:txBody>
        </p:sp>
        <p:sp>
          <p:nvSpPr>
            <p:cNvPr id="54" name="TextBox 53">
              <a:extLst>
                <a:ext uri="{FF2B5EF4-FFF2-40B4-BE49-F238E27FC236}">
                  <a16:creationId xmlns:a16="http://schemas.microsoft.com/office/drawing/2014/main" id="{4AF80A57-1A34-704E-89E1-F5158D0474BA}"/>
                </a:ext>
              </a:extLst>
            </p:cNvPr>
            <p:cNvSpPr txBox="1"/>
            <p:nvPr/>
          </p:nvSpPr>
          <p:spPr>
            <a:xfrm>
              <a:off x="7148775" y="3306050"/>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3’</a:t>
              </a:r>
            </a:p>
          </p:txBody>
        </p:sp>
        <p:sp>
          <p:nvSpPr>
            <p:cNvPr id="55" name="TextBox 54">
              <a:extLst>
                <a:ext uri="{FF2B5EF4-FFF2-40B4-BE49-F238E27FC236}">
                  <a16:creationId xmlns:a16="http://schemas.microsoft.com/office/drawing/2014/main" id="{4DB90821-9B6D-6642-B055-092999021D05}"/>
                </a:ext>
              </a:extLst>
            </p:cNvPr>
            <p:cNvSpPr txBox="1"/>
            <p:nvPr/>
          </p:nvSpPr>
          <p:spPr>
            <a:xfrm>
              <a:off x="4242890" y="4478502"/>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6</a:t>
              </a:r>
            </a:p>
          </p:txBody>
        </p:sp>
        <p:sp>
          <p:nvSpPr>
            <p:cNvPr id="56" name="TextBox 55">
              <a:extLst>
                <a:ext uri="{FF2B5EF4-FFF2-40B4-BE49-F238E27FC236}">
                  <a16:creationId xmlns:a16="http://schemas.microsoft.com/office/drawing/2014/main" id="{C1C56822-9190-364E-87FF-722CDCD1780C}"/>
                </a:ext>
              </a:extLst>
            </p:cNvPr>
            <p:cNvSpPr txBox="1"/>
            <p:nvPr/>
          </p:nvSpPr>
          <p:spPr>
            <a:xfrm>
              <a:off x="4333582" y="4799197"/>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7</a:t>
              </a:r>
            </a:p>
          </p:txBody>
        </p:sp>
      </p:grpSp>
      <p:sp>
        <p:nvSpPr>
          <p:cNvPr id="3" name="Rectangle 2">
            <a:extLst>
              <a:ext uri="{FF2B5EF4-FFF2-40B4-BE49-F238E27FC236}">
                <a16:creationId xmlns:a16="http://schemas.microsoft.com/office/drawing/2014/main" id="{068A29D0-A8A5-6842-B122-46ECC8F66E3B}"/>
              </a:ext>
            </a:extLst>
          </p:cNvPr>
          <p:cNvSpPr/>
          <p:nvPr/>
        </p:nvSpPr>
        <p:spPr>
          <a:xfrm>
            <a:off x="6250983" y="2602724"/>
            <a:ext cx="5421369" cy="2677656"/>
          </a:xfrm>
          <a:prstGeom prst="rect">
            <a:avLst/>
          </a:prstGeom>
        </p:spPr>
        <p:txBody>
          <a:bodyPr wrap="square">
            <a:spAutoFit/>
          </a:bodyPr>
          <a:lstStyle/>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Type I fibre viewing window*</a:t>
            </a:r>
          </a:p>
          <a:p>
            <a:pPr lvl="0">
              <a:spcAft>
                <a:spcPts val="0"/>
              </a:spcAft>
            </a:pPr>
            <a:r>
              <a:rPr lang="en-GB" sz="1200" dirty="0">
                <a:ea typeface="Calibri" panose="020F0502020204030204" pitchFamily="34" charset="0"/>
                <a:cs typeface="Times New Roman" panose="02020603050405020304" pitchFamily="18" charset="0"/>
              </a:rPr>
              <a:t>1’)  Labelling of fibre type in the above window*</a:t>
            </a:r>
          </a:p>
          <a:p>
            <a:pPr marL="342900" lvl="0" indent="-342900">
              <a:spcAft>
                <a:spcPts val="0"/>
              </a:spcAft>
              <a:buAutoNum type="arabicParenR" startAt="2"/>
            </a:pPr>
            <a:r>
              <a:rPr lang="en-GB" sz="1200" dirty="0">
                <a:ea typeface="Calibri" panose="020F0502020204030204" pitchFamily="34" charset="0"/>
                <a:cs typeface="Times New Roman" panose="02020603050405020304" pitchFamily="18" charset="0"/>
              </a:rPr>
              <a:t>Type </a:t>
            </a:r>
            <a:r>
              <a:rPr lang="en-GB" sz="1200" dirty="0" err="1">
                <a:ea typeface="Calibri" panose="020F0502020204030204" pitchFamily="34" charset="0"/>
                <a:cs typeface="Times New Roman" panose="02020603050405020304" pitchFamily="18" charset="0"/>
              </a:rPr>
              <a:t>IIa</a:t>
            </a:r>
            <a:r>
              <a:rPr lang="en-GB" sz="1200" dirty="0">
                <a:ea typeface="Calibri" panose="020F0502020204030204" pitchFamily="34" charset="0"/>
                <a:cs typeface="Times New Roman" panose="02020603050405020304" pitchFamily="18" charset="0"/>
              </a:rPr>
              <a:t> fibre viewing window</a:t>
            </a:r>
          </a:p>
          <a:p>
            <a:pPr lvl="0">
              <a:spcAft>
                <a:spcPts val="0"/>
              </a:spcAft>
            </a:pPr>
            <a:r>
              <a:rPr lang="en-GB" sz="1200" dirty="0">
                <a:ea typeface="Calibri" panose="020F0502020204030204" pitchFamily="34" charset="0"/>
                <a:cs typeface="Times New Roman" panose="02020603050405020304" pitchFamily="18" charset="0"/>
              </a:rPr>
              <a:t>2’)  Labelling of fibre type in the above window</a:t>
            </a:r>
          </a:p>
          <a:p>
            <a:pPr marL="342900" lvl="0" indent="-342900">
              <a:spcAft>
                <a:spcPts val="0"/>
              </a:spcAft>
              <a:buAutoNum type="arabicParenR" startAt="3"/>
            </a:pPr>
            <a:r>
              <a:rPr lang="en-GB" sz="1200" dirty="0">
                <a:ea typeface="Calibri" panose="020F0502020204030204" pitchFamily="34" charset="0"/>
                <a:cs typeface="Times New Roman" panose="02020603050405020304" pitchFamily="18" charset="0"/>
              </a:rPr>
              <a:t>Type IIb/x fibre viewing window</a:t>
            </a:r>
          </a:p>
          <a:p>
            <a:pPr lvl="0">
              <a:spcAft>
                <a:spcPts val="0"/>
              </a:spcAft>
            </a:pPr>
            <a:r>
              <a:rPr lang="en-GB" sz="1200" dirty="0">
                <a:ea typeface="Calibri" panose="020F0502020204030204" pitchFamily="34" charset="0"/>
                <a:cs typeface="Times New Roman" panose="02020603050405020304" pitchFamily="18" charset="0"/>
              </a:rPr>
              <a:t>3’)  Labelling of fibre type in the above window</a:t>
            </a:r>
          </a:p>
          <a:p>
            <a:pPr marL="342900" lvl="0" indent="-342900">
              <a:spcAft>
                <a:spcPts val="0"/>
              </a:spcAft>
              <a:buAutoNum type="arabicParenR" startAt="4"/>
            </a:pPr>
            <a:r>
              <a:rPr lang="en-GB" sz="1200" dirty="0">
                <a:ea typeface="Calibri" panose="020F0502020204030204" pitchFamily="34" charset="0"/>
                <a:cs typeface="Times New Roman" panose="02020603050405020304" pitchFamily="18" charset="0"/>
              </a:rPr>
              <a:t>Muting window</a:t>
            </a:r>
          </a:p>
          <a:p>
            <a:pPr marL="342900" lvl="0" indent="-342900">
              <a:spcAft>
                <a:spcPts val="0"/>
              </a:spcAft>
              <a:buAutoNum type="arabicParenR" startAt="5"/>
            </a:pPr>
            <a:r>
              <a:rPr lang="en-GB" sz="1200" dirty="0">
                <a:ea typeface="Calibri" panose="020F0502020204030204" pitchFamily="34" charset="0"/>
                <a:cs typeface="Times New Roman" panose="02020603050405020304" pitchFamily="18" charset="0"/>
              </a:rPr>
              <a:t>Direction of fibre switching </a:t>
            </a:r>
          </a:p>
          <a:p>
            <a:pPr marL="342900" lvl="0" indent="-342900">
              <a:spcAft>
                <a:spcPts val="0"/>
              </a:spcAft>
              <a:buAutoNum type="arabicParenR" startAt="6"/>
            </a:pPr>
            <a:r>
              <a:rPr lang="en-GB" sz="1200" dirty="0">
                <a:ea typeface="Calibri" panose="020F0502020204030204" pitchFamily="34" charset="0"/>
                <a:cs typeface="Times New Roman" panose="02020603050405020304" pitchFamily="18" charset="0"/>
              </a:rPr>
              <a:t>Calculate area (.txt file)</a:t>
            </a:r>
          </a:p>
          <a:p>
            <a:pPr lvl="0">
              <a:spcAft>
                <a:spcPts val="0"/>
              </a:spcAft>
            </a:pPr>
            <a:r>
              <a:rPr lang="en-GB" sz="1200" dirty="0">
                <a:ea typeface="Calibri" panose="020F0502020204030204" pitchFamily="34" charset="0"/>
                <a:cs typeface="Times New Roman" panose="02020603050405020304" pitchFamily="18" charset="0"/>
              </a:rPr>
              <a:t>7)  Go To Export (opens new window to generate .mat file)</a:t>
            </a:r>
          </a:p>
          <a:p>
            <a:pPr marL="457200">
              <a:spcAft>
                <a:spcPts val="0"/>
              </a:spcAft>
            </a:pPr>
            <a:r>
              <a:rPr lang="en-GB" sz="1200" dirty="0">
                <a:ea typeface="Calibri" panose="020F0502020204030204" pitchFamily="34" charset="0"/>
                <a:cs typeface="Times New Roman" panose="02020603050405020304" pitchFamily="18" charset="0"/>
              </a:rPr>
              <a:t> </a:t>
            </a:r>
          </a:p>
          <a:p>
            <a:pPr marL="457200">
              <a:spcAft>
                <a:spcPts val="0"/>
              </a:spcAft>
            </a:pPr>
            <a:r>
              <a:rPr lang="en-GB" sz="1200" dirty="0">
                <a:ea typeface="Calibri" panose="020F0502020204030204" pitchFamily="34" charset="0"/>
                <a:cs typeface="Times New Roman" panose="02020603050405020304" pitchFamily="18" charset="0"/>
              </a:rPr>
              <a:t> </a:t>
            </a:r>
          </a:p>
          <a:p>
            <a:pPr marL="457200">
              <a:spcAft>
                <a:spcPts val="0"/>
              </a:spcAft>
            </a:pPr>
            <a:r>
              <a:rPr lang="en-GB" sz="1200" i="1" dirty="0">
                <a:ea typeface="Calibri" panose="020F0502020204030204" pitchFamily="34" charset="0"/>
                <a:cs typeface="Times New Roman" panose="02020603050405020304" pitchFamily="18" charset="0"/>
              </a:rPr>
              <a:t>* if cardiac tissue is being processed position all fibres into the Type I window</a:t>
            </a:r>
            <a:endParaRPr lang="en-GB"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72557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3191" y="527954"/>
            <a:ext cx="4347449" cy="1905000"/>
          </a:xfrm>
        </p:spPr>
        <p:txBody>
          <a:bodyPr>
            <a:normAutofit/>
          </a:bodyPr>
          <a:lstStyle/>
          <a:p>
            <a:r>
              <a:rPr lang="en-US" sz="2800" b="1" dirty="0"/>
              <a:t>Screen Orientation – </a:t>
            </a:r>
            <a:r>
              <a:rPr lang="en-GB" sz="2800" b="1" dirty="0" err="1">
                <a:effectLst/>
              </a:rPr>
              <a:t>Capillar</a:t>
            </a:r>
            <a:r>
              <a:rPr lang="en-GB" sz="2800" b="1" dirty="0">
                <a:effectLst/>
              </a:rPr>
              <a:t> main screen</a:t>
            </a:r>
            <a:endParaRPr lang="en-US" sz="2800" b="1" dirty="0"/>
          </a:p>
        </p:txBody>
      </p:sp>
      <p:sp>
        <p:nvSpPr>
          <p:cNvPr id="7" name="Slide Number Placeholder 6">
            <a:extLst>
              <a:ext uri="{FF2B5EF4-FFF2-40B4-BE49-F238E27FC236}">
                <a16:creationId xmlns:a16="http://schemas.microsoft.com/office/drawing/2014/main" id="{D474EE57-AA3E-4CC9-B309-3456FE7D705B}"/>
              </a:ext>
            </a:extLst>
          </p:cNvPr>
          <p:cNvSpPr>
            <a:spLocks noGrp="1"/>
          </p:cNvSpPr>
          <p:nvPr>
            <p:ph type="sldNum" sz="quarter" idx="12"/>
          </p:nvPr>
        </p:nvSpPr>
        <p:spPr/>
        <p:txBody>
          <a:bodyPr/>
          <a:lstStyle/>
          <a:p>
            <a:fld id="{D57F1E4F-1CFF-5643-939E-217C01CDF565}" type="slidenum">
              <a:rPr lang="en-US" smtClean="0"/>
              <a:pPr/>
              <a:t>23</a:t>
            </a:fld>
            <a:endParaRPr lang="en-US" dirty="0"/>
          </a:p>
        </p:txBody>
      </p:sp>
      <p:grpSp>
        <p:nvGrpSpPr>
          <p:cNvPr id="17" name="Group 16">
            <a:extLst>
              <a:ext uri="{FF2B5EF4-FFF2-40B4-BE49-F238E27FC236}">
                <a16:creationId xmlns:a16="http://schemas.microsoft.com/office/drawing/2014/main" id="{D65975A6-EDCE-F447-9C78-4D8EC465B6DB}"/>
              </a:ext>
            </a:extLst>
          </p:cNvPr>
          <p:cNvGrpSpPr/>
          <p:nvPr/>
        </p:nvGrpSpPr>
        <p:grpSpPr>
          <a:xfrm>
            <a:off x="643191" y="2793586"/>
            <a:ext cx="4690586" cy="3001010"/>
            <a:chOff x="3691414" y="1928495"/>
            <a:chExt cx="4690586" cy="3001010"/>
          </a:xfrm>
        </p:grpSpPr>
        <p:pic>
          <p:nvPicPr>
            <p:cNvPr id="18" name="Picture">
              <a:extLst>
                <a:ext uri="{FF2B5EF4-FFF2-40B4-BE49-F238E27FC236}">
                  <a16:creationId xmlns:a16="http://schemas.microsoft.com/office/drawing/2014/main" id="{19AA8C9A-2C56-794D-8AAE-5D5F32EB35C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810000" y="1928495"/>
              <a:ext cx="4572000" cy="3001010"/>
            </a:xfrm>
            <a:prstGeom prst="rect">
              <a:avLst/>
            </a:prstGeom>
            <a:noFill/>
            <a:ln>
              <a:noFill/>
            </a:ln>
          </p:spPr>
        </p:pic>
        <p:sp>
          <p:nvSpPr>
            <p:cNvPr id="19" name="TextBox 18">
              <a:extLst>
                <a:ext uri="{FF2B5EF4-FFF2-40B4-BE49-F238E27FC236}">
                  <a16:creationId xmlns:a16="http://schemas.microsoft.com/office/drawing/2014/main" id="{9B847A66-F674-EB4D-842D-A1BE6B9D0842}"/>
                </a:ext>
              </a:extLst>
            </p:cNvPr>
            <p:cNvSpPr txBox="1"/>
            <p:nvPr/>
          </p:nvSpPr>
          <p:spPr>
            <a:xfrm>
              <a:off x="3840189" y="2230171"/>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a:t>
              </a:r>
            </a:p>
          </p:txBody>
        </p:sp>
        <p:sp>
          <p:nvSpPr>
            <p:cNvPr id="20" name="TextBox 19">
              <a:extLst>
                <a:ext uri="{FF2B5EF4-FFF2-40B4-BE49-F238E27FC236}">
                  <a16:creationId xmlns:a16="http://schemas.microsoft.com/office/drawing/2014/main" id="{47F61C40-F0C1-8341-BE74-7FA48E6249B7}"/>
                </a:ext>
              </a:extLst>
            </p:cNvPr>
            <p:cNvSpPr txBox="1"/>
            <p:nvPr/>
          </p:nvSpPr>
          <p:spPr>
            <a:xfrm>
              <a:off x="3843861" y="2553333"/>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2</a:t>
              </a:r>
            </a:p>
          </p:txBody>
        </p:sp>
        <p:sp>
          <p:nvSpPr>
            <p:cNvPr id="21" name="TextBox 20">
              <a:extLst>
                <a:ext uri="{FF2B5EF4-FFF2-40B4-BE49-F238E27FC236}">
                  <a16:creationId xmlns:a16="http://schemas.microsoft.com/office/drawing/2014/main" id="{E78A02B6-F3E7-D44F-A276-9369E5358E1B}"/>
                </a:ext>
              </a:extLst>
            </p:cNvPr>
            <p:cNvSpPr txBox="1"/>
            <p:nvPr/>
          </p:nvSpPr>
          <p:spPr>
            <a:xfrm>
              <a:off x="3691414" y="2959121"/>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3</a:t>
              </a:r>
            </a:p>
          </p:txBody>
        </p:sp>
        <p:sp>
          <p:nvSpPr>
            <p:cNvPr id="22" name="TextBox 21">
              <a:extLst>
                <a:ext uri="{FF2B5EF4-FFF2-40B4-BE49-F238E27FC236}">
                  <a16:creationId xmlns:a16="http://schemas.microsoft.com/office/drawing/2014/main" id="{2CB2EE14-CC0F-2546-9FF5-40AA16B1935D}"/>
                </a:ext>
              </a:extLst>
            </p:cNvPr>
            <p:cNvSpPr txBox="1"/>
            <p:nvPr/>
          </p:nvSpPr>
          <p:spPr>
            <a:xfrm>
              <a:off x="3691414" y="3133555"/>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4</a:t>
              </a:r>
            </a:p>
          </p:txBody>
        </p:sp>
        <p:sp>
          <p:nvSpPr>
            <p:cNvPr id="23" name="TextBox 22">
              <a:extLst>
                <a:ext uri="{FF2B5EF4-FFF2-40B4-BE49-F238E27FC236}">
                  <a16:creationId xmlns:a16="http://schemas.microsoft.com/office/drawing/2014/main" id="{0F3156CE-D1F3-F347-830D-2737F9F652BA}"/>
                </a:ext>
              </a:extLst>
            </p:cNvPr>
            <p:cNvSpPr txBox="1"/>
            <p:nvPr/>
          </p:nvSpPr>
          <p:spPr>
            <a:xfrm>
              <a:off x="4959842" y="3126621"/>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5</a:t>
              </a:r>
            </a:p>
          </p:txBody>
        </p:sp>
        <p:sp>
          <p:nvSpPr>
            <p:cNvPr id="24" name="TextBox 23">
              <a:extLst>
                <a:ext uri="{FF2B5EF4-FFF2-40B4-BE49-F238E27FC236}">
                  <a16:creationId xmlns:a16="http://schemas.microsoft.com/office/drawing/2014/main" id="{B28B29FE-4E43-9245-A612-F63A4DF994AD}"/>
                </a:ext>
              </a:extLst>
            </p:cNvPr>
            <p:cNvSpPr txBox="1"/>
            <p:nvPr/>
          </p:nvSpPr>
          <p:spPr>
            <a:xfrm>
              <a:off x="4695346" y="3351903"/>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6</a:t>
              </a:r>
            </a:p>
          </p:txBody>
        </p:sp>
        <p:sp>
          <p:nvSpPr>
            <p:cNvPr id="27" name="TextBox 26">
              <a:extLst>
                <a:ext uri="{FF2B5EF4-FFF2-40B4-BE49-F238E27FC236}">
                  <a16:creationId xmlns:a16="http://schemas.microsoft.com/office/drawing/2014/main" id="{DF251B9E-8483-164C-9C41-C73774E3B04D}"/>
                </a:ext>
              </a:extLst>
            </p:cNvPr>
            <p:cNvSpPr txBox="1"/>
            <p:nvPr/>
          </p:nvSpPr>
          <p:spPr>
            <a:xfrm>
              <a:off x="3691414" y="3309232"/>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7</a:t>
              </a:r>
            </a:p>
          </p:txBody>
        </p:sp>
        <p:sp>
          <p:nvSpPr>
            <p:cNvPr id="28" name="TextBox 27">
              <a:extLst>
                <a:ext uri="{FF2B5EF4-FFF2-40B4-BE49-F238E27FC236}">
                  <a16:creationId xmlns:a16="http://schemas.microsoft.com/office/drawing/2014/main" id="{9B26F9D4-FB70-E847-B522-61F75956F054}"/>
                </a:ext>
              </a:extLst>
            </p:cNvPr>
            <p:cNvSpPr txBox="1"/>
            <p:nvPr/>
          </p:nvSpPr>
          <p:spPr>
            <a:xfrm>
              <a:off x="4598365" y="2983052"/>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3’</a:t>
              </a:r>
            </a:p>
          </p:txBody>
        </p:sp>
        <p:sp>
          <p:nvSpPr>
            <p:cNvPr id="29" name="TextBox 28">
              <a:extLst>
                <a:ext uri="{FF2B5EF4-FFF2-40B4-BE49-F238E27FC236}">
                  <a16:creationId xmlns:a16="http://schemas.microsoft.com/office/drawing/2014/main" id="{ACD2FEEA-E7B8-C74A-A760-7E7A0F15F9DC}"/>
                </a:ext>
              </a:extLst>
            </p:cNvPr>
            <p:cNvSpPr txBox="1"/>
            <p:nvPr/>
          </p:nvSpPr>
          <p:spPr>
            <a:xfrm>
              <a:off x="4477345" y="3393618"/>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8</a:t>
              </a:r>
            </a:p>
          </p:txBody>
        </p:sp>
        <p:sp>
          <p:nvSpPr>
            <p:cNvPr id="30" name="TextBox 29">
              <a:extLst>
                <a:ext uri="{FF2B5EF4-FFF2-40B4-BE49-F238E27FC236}">
                  <a16:creationId xmlns:a16="http://schemas.microsoft.com/office/drawing/2014/main" id="{FE3ADD37-C6DE-6440-8E68-0F1609A0298E}"/>
                </a:ext>
              </a:extLst>
            </p:cNvPr>
            <p:cNvSpPr txBox="1"/>
            <p:nvPr/>
          </p:nvSpPr>
          <p:spPr>
            <a:xfrm>
              <a:off x="3691414" y="3462891"/>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9</a:t>
              </a:r>
            </a:p>
          </p:txBody>
        </p:sp>
        <p:sp>
          <p:nvSpPr>
            <p:cNvPr id="31" name="TextBox 30">
              <a:extLst>
                <a:ext uri="{FF2B5EF4-FFF2-40B4-BE49-F238E27FC236}">
                  <a16:creationId xmlns:a16="http://schemas.microsoft.com/office/drawing/2014/main" id="{0F117FB9-D9E0-CD4D-8C0C-E88AA3F7453B}"/>
                </a:ext>
              </a:extLst>
            </p:cNvPr>
            <p:cNvSpPr txBox="1"/>
            <p:nvPr/>
          </p:nvSpPr>
          <p:spPr>
            <a:xfrm>
              <a:off x="3691414" y="3625367"/>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10</a:t>
              </a:r>
            </a:p>
          </p:txBody>
        </p:sp>
        <p:sp>
          <p:nvSpPr>
            <p:cNvPr id="32" name="TextBox 31">
              <a:extLst>
                <a:ext uri="{FF2B5EF4-FFF2-40B4-BE49-F238E27FC236}">
                  <a16:creationId xmlns:a16="http://schemas.microsoft.com/office/drawing/2014/main" id="{2CE19F1A-0282-9847-90BB-395C28263FBA}"/>
                </a:ext>
              </a:extLst>
            </p:cNvPr>
            <p:cNvSpPr txBox="1"/>
            <p:nvPr/>
          </p:nvSpPr>
          <p:spPr>
            <a:xfrm>
              <a:off x="4644906" y="3632924"/>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11</a:t>
              </a:r>
            </a:p>
          </p:txBody>
        </p:sp>
        <p:sp>
          <p:nvSpPr>
            <p:cNvPr id="33" name="TextBox 32">
              <a:extLst>
                <a:ext uri="{FF2B5EF4-FFF2-40B4-BE49-F238E27FC236}">
                  <a16:creationId xmlns:a16="http://schemas.microsoft.com/office/drawing/2014/main" id="{0A421241-3C40-DD41-82A7-DF0B727B5559}"/>
                </a:ext>
              </a:extLst>
            </p:cNvPr>
            <p:cNvSpPr txBox="1"/>
            <p:nvPr/>
          </p:nvSpPr>
          <p:spPr>
            <a:xfrm>
              <a:off x="3691414" y="3860895"/>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12</a:t>
              </a:r>
            </a:p>
          </p:txBody>
        </p:sp>
        <p:sp>
          <p:nvSpPr>
            <p:cNvPr id="34" name="TextBox 33">
              <a:extLst>
                <a:ext uri="{FF2B5EF4-FFF2-40B4-BE49-F238E27FC236}">
                  <a16:creationId xmlns:a16="http://schemas.microsoft.com/office/drawing/2014/main" id="{866AF529-D71D-A248-9DC0-11E05573C556}"/>
                </a:ext>
              </a:extLst>
            </p:cNvPr>
            <p:cNvSpPr txBox="1"/>
            <p:nvPr/>
          </p:nvSpPr>
          <p:spPr>
            <a:xfrm>
              <a:off x="4516436" y="3898680"/>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13</a:t>
              </a:r>
            </a:p>
          </p:txBody>
        </p:sp>
        <p:sp>
          <p:nvSpPr>
            <p:cNvPr id="35" name="TextBox 34">
              <a:extLst>
                <a:ext uri="{FF2B5EF4-FFF2-40B4-BE49-F238E27FC236}">
                  <a16:creationId xmlns:a16="http://schemas.microsoft.com/office/drawing/2014/main" id="{EE7A515A-91F8-2548-9472-A3BA39C619D7}"/>
                </a:ext>
              </a:extLst>
            </p:cNvPr>
            <p:cNvSpPr txBox="1"/>
            <p:nvPr/>
          </p:nvSpPr>
          <p:spPr>
            <a:xfrm>
              <a:off x="3691414" y="4672016"/>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14</a:t>
              </a:r>
            </a:p>
          </p:txBody>
        </p:sp>
        <p:sp>
          <p:nvSpPr>
            <p:cNvPr id="36" name="TextBox 35">
              <a:extLst>
                <a:ext uri="{FF2B5EF4-FFF2-40B4-BE49-F238E27FC236}">
                  <a16:creationId xmlns:a16="http://schemas.microsoft.com/office/drawing/2014/main" id="{83255735-EF78-F94D-91E7-FF94B84A62D1}"/>
                </a:ext>
              </a:extLst>
            </p:cNvPr>
            <p:cNvSpPr txBox="1"/>
            <p:nvPr/>
          </p:nvSpPr>
          <p:spPr>
            <a:xfrm>
              <a:off x="4938323" y="4680832"/>
              <a:ext cx="180000" cy="169277"/>
            </a:xfrm>
            <a:prstGeom prst="rect">
              <a:avLst/>
            </a:prstGeom>
            <a:solidFill>
              <a:schemeClr val="tx1"/>
            </a:solidFill>
          </p:spPr>
          <p:txBody>
            <a:bodyPr wrap="square" lIns="0" tIns="0" rIns="0" bIns="0" rtlCol="0">
              <a:spAutoFit/>
            </a:bodyPr>
            <a:lstStyle/>
            <a:p>
              <a:pPr algn="ctr"/>
              <a:r>
                <a:rPr lang="en-US" sz="1100" dirty="0">
                  <a:solidFill>
                    <a:schemeClr val="bg1"/>
                  </a:solidFill>
                </a:rPr>
                <a:t>15</a:t>
              </a:r>
            </a:p>
          </p:txBody>
        </p:sp>
        <p:cxnSp>
          <p:nvCxnSpPr>
            <p:cNvPr id="37" name="Straight Arrow Connector 36">
              <a:extLst>
                <a:ext uri="{FF2B5EF4-FFF2-40B4-BE49-F238E27FC236}">
                  <a16:creationId xmlns:a16="http://schemas.microsoft.com/office/drawing/2014/main" id="{011EF1AB-FFFC-0E47-951B-09CE1527DA4E}"/>
                </a:ext>
              </a:extLst>
            </p:cNvPr>
            <p:cNvCxnSpPr>
              <a:cxnSpLocks/>
            </p:cNvCxnSpPr>
            <p:nvPr/>
          </p:nvCxnSpPr>
          <p:spPr>
            <a:xfrm flipH="1" flipV="1">
              <a:off x="4556886" y="3249520"/>
              <a:ext cx="136026" cy="10579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4" name="Rectangle 3">
            <a:extLst>
              <a:ext uri="{FF2B5EF4-FFF2-40B4-BE49-F238E27FC236}">
                <a16:creationId xmlns:a16="http://schemas.microsoft.com/office/drawing/2014/main" id="{AAEB2525-7D2F-4F47-A95B-C5DFCBC116AC}"/>
              </a:ext>
            </a:extLst>
          </p:cNvPr>
          <p:cNvSpPr/>
          <p:nvPr/>
        </p:nvSpPr>
        <p:spPr>
          <a:xfrm>
            <a:off x="5814572" y="956211"/>
            <a:ext cx="6096000" cy="5262979"/>
          </a:xfrm>
          <a:prstGeom prst="rect">
            <a:avLst/>
          </a:prstGeom>
        </p:spPr>
        <p:txBody>
          <a:bodyPr>
            <a:spAutoFit/>
          </a:bodyPr>
          <a:lstStyle/>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Zoom function (single click to zoom, or select zoom area. Double click to zoom out)</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Sets capillary marker size </a:t>
            </a:r>
          </a:p>
          <a:p>
            <a:pPr marL="342900" lvl="0" indent="-342900">
              <a:spcAft>
                <a:spcPts val="0"/>
              </a:spcAft>
              <a:buFont typeface="+mj-lt"/>
              <a:buAutoNum type="arabicParenR"/>
            </a:pPr>
            <a:r>
              <a:rPr lang="en-GB" sz="1200" dirty="0">
                <a:ea typeface="Calibri" panose="020F0502020204030204" pitchFamily="34" charset="0"/>
                <a:cs typeface="Times New Roman" panose="02020603050405020304" pitchFamily="18" charset="0"/>
              </a:rPr>
              <a:t>Allows viewing of only green channel (for capillaries labelled in green)</a:t>
            </a:r>
          </a:p>
          <a:p>
            <a:pPr lvl="0">
              <a:spcAft>
                <a:spcPts val="0"/>
              </a:spcAft>
            </a:pPr>
            <a:r>
              <a:rPr lang="en-GB" sz="1200" dirty="0">
                <a:ea typeface="Calibri" panose="020F0502020204030204" pitchFamily="34" charset="0"/>
                <a:cs typeface="Times New Roman" panose="02020603050405020304" pitchFamily="18" charset="0"/>
              </a:rPr>
              <a:t>3’)  Allows viewing of only red channel (for capillaries labelled in red)</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Toggles the visualisation of fibre numbers</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Toggles the view of the magenta fibre boundary </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Toggles view of capillary markers (yellow circles) </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Select the mark function to add capillaries to the muscle fibre skeleton</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Toggles the muted fibres on and off</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A running count of the number of capillaries placed on the image</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Identifies any selected capillary (clicked on any capillary while using this function will show all allocated fibres to that capillary, and allows for addition/removal of fibres)</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Deletes the highlighted capillary and any association with </a:t>
            </a:r>
            <a:r>
              <a:rPr lang="en-GB" sz="1200" dirty="0" err="1">
                <a:ea typeface="Calibri" panose="020F0502020204030204" pitchFamily="34" charset="0"/>
                <a:cs typeface="Times New Roman" panose="02020603050405020304" pitchFamily="18" charset="0"/>
              </a:rPr>
              <a:t>suprounding</a:t>
            </a:r>
            <a:r>
              <a:rPr lang="en-GB" sz="1200" dirty="0">
                <a:ea typeface="Calibri" panose="020F0502020204030204" pitchFamily="34" charset="0"/>
                <a:cs typeface="Times New Roman" panose="02020603050405020304" pitchFamily="18" charset="0"/>
              </a:rPr>
              <a:t> fibres</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Allows the editing of the region of interest to the image</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Views the placement of region of interest</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Import button to select the </a:t>
            </a:r>
            <a:r>
              <a:rPr lang="en-GB" sz="1200" dirty="0" err="1">
                <a:ea typeface="Calibri" panose="020F0502020204030204" pitchFamily="34" charset="0"/>
                <a:cs typeface="Times New Roman" panose="02020603050405020304" pitchFamily="18" charset="0"/>
              </a:rPr>
              <a:t>Matlab</a:t>
            </a:r>
            <a:r>
              <a:rPr lang="en-GB" sz="1200" dirty="0">
                <a:ea typeface="Calibri" panose="020F0502020204030204" pitchFamily="34" charset="0"/>
                <a:cs typeface="Times New Roman" panose="02020603050405020304" pitchFamily="18" charset="0"/>
              </a:rPr>
              <a:t> file generated in the Main </a:t>
            </a:r>
            <a:r>
              <a:rPr lang="en-GB" sz="1200" dirty="0" err="1">
                <a:ea typeface="Calibri" panose="020F0502020204030204" pitchFamily="34" charset="0"/>
                <a:cs typeface="Times New Roman" panose="02020603050405020304" pitchFamily="18" charset="0"/>
              </a:rPr>
              <a:t>Dtect</a:t>
            </a:r>
            <a:r>
              <a:rPr lang="en-GB" sz="1200" dirty="0">
                <a:ea typeface="Calibri" panose="020F0502020204030204" pitchFamily="34" charset="0"/>
                <a:cs typeface="Times New Roman" panose="02020603050405020304" pitchFamily="18" charset="0"/>
              </a:rPr>
              <a:t> program</a:t>
            </a:r>
          </a:p>
          <a:p>
            <a:pPr marL="342900" lvl="0" indent="-342900">
              <a:spcAft>
                <a:spcPts val="0"/>
              </a:spcAft>
              <a:buFont typeface="+mj-lt"/>
              <a:buAutoNum type="arabicParenR" startAt="4"/>
            </a:pPr>
            <a:r>
              <a:rPr lang="en-GB" sz="1200" dirty="0">
                <a:ea typeface="Calibri" panose="020F0502020204030204" pitchFamily="34" charset="0"/>
                <a:cs typeface="Times New Roman" panose="02020603050405020304" pitchFamily="18" charset="0"/>
              </a:rPr>
              <a:t>Following completion of capillary allocation, clicking save data and text will generate a new </a:t>
            </a:r>
            <a:r>
              <a:rPr lang="en-GB" sz="1200" dirty="0" err="1">
                <a:ea typeface="Calibri" panose="020F0502020204030204" pitchFamily="34" charset="0"/>
                <a:cs typeface="Times New Roman" panose="02020603050405020304" pitchFamily="18" charset="0"/>
              </a:rPr>
              <a:t>Matlab</a:t>
            </a:r>
            <a:r>
              <a:rPr lang="en-GB" sz="1200" dirty="0">
                <a:ea typeface="Calibri" panose="020F0502020204030204" pitchFamily="34" charset="0"/>
                <a:cs typeface="Times New Roman" panose="02020603050405020304" pitchFamily="18" charset="0"/>
              </a:rPr>
              <a:t> file (with fibre boundary information and capillary position) and a text file (with raw capillary/fibre information)*</a:t>
            </a:r>
          </a:p>
          <a:p>
            <a:pPr marL="457200">
              <a:spcAft>
                <a:spcPts val="0"/>
              </a:spcAft>
            </a:pPr>
            <a:r>
              <a:rPr lang="en-GB" sz="1200" dirty="0">
                <a:ea typeface="Calibri" panose="020F0502020204030204" pitchFamily="34" charset="0"/>
                <a:cs typeface="Times New Roman" panose="02020603050405020304" pitchFamily="18" charset="0"/>
              </a:rPr>
              <a:t> </a:t>
            </a:r>
          </a:p>
          <a:p>
            <a:pPr marL="457200">
              <a:spcAft>
                <a:spcPts val="0"/>
              </a:spcAft>
            </a:pPr>
            <a:r>
              <a:rPr lang="en-GB" sz="1200" i="1" dirty="0">
                <a:ea typeface="Calibri" panose="020F0502020204030204" pitchFamily="34" charset="0"/>
                <a:cs typeface="Times New Roman" panose="02020603050405020304" pitchFamily="18" charset="0"/>
              </a:rPr>
              <a:t>* be sure to check that a </a:t>
            </a:r>
            <a:r>
              <a:rPr lang="en-GB" sz="1200" i="1" dirty="0" err="1">
                <a:ea typeface="Calibri" panose="020F0502020204030204" pitchFamily="34" charset="0"/>
                <a:cs typeface="Times New Roman" panose="02020603050405020304" pitchFamily="18" charset="0"/>
              </a:rPr>
              <a:t>Matlab</a:t>
            </a:r>
            <a:r>
              <a:rPr lang="en-GB" sz="1200" i="1" dirty="0">
                <a:ea typeface="Calibri" panose="020F0502020204030204" pitchFamily="34" charset="0"/>
                <a:cs typeface="Times New Roman" panose="02020603050405020304" pitchFamily="18" charset="0"/>
              </a:rPr>
              <a:t> file has been generated in the designated folder before closing the window. The file name will have _CAP added to the end of the file name</a:t>
            </a:r>
            <a:endParaRPr lang="en-GB"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4142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A522B0-F011-4344-ABD0-AE7D6CFAABE8}"/>
              </a:ext>
            </a:extLst>
          </p:cNvPr>
          <p:cNvSpPr>
            <a:spLocks noGrp="1"/>
          </p:cNvSpPr>
          <p:nvPr>
            <p:ph type="sldNum" sz="quarter" idx="12"/>
          </p:nvPr>
        </p:nvSpPr>
        <p:spPr/>
        <p:txBody>
          <a:bodyPr/>
          <a:lstStyle/>
          <a:p>
            <a:fld id="{D57F1E4F-1CFF-5643-939E-217C01CDF565}" type="slidenum">
              <a:rPr lang="en-US" smtClean="0"/>
              <a:pPr/>
              <a:t>24</a:t>
            </a:fld>
            <a:endParaRPr lang="en-US" dirty="0"/>
          </a:p>
        </p:txBody>
      </p:sp>
      <p:sp>
        <p:nvSpPr>
          <p:cNvPr id="5" name="Title 1">
            <a:extLst>
              <a:ext uri="{FF2B5EF4-FFF2-40B4-BE49-F238E27FC236}">
                <a16:creationId xmlns:a16="http://schemas.microsoft.com/office/drawing/2014/main" id="{C22F8288-A8E8-464F-B79D-53575F67A267}"/>
              </a:ext>
            </a:extLst>
          </p:cNvPr>
          <p:cNvSpPr>
            <a:spLocks noGrp="1"/>
          </p:cNvSpPr>
          <p:nvPr>
            <p:ph type="title"/>
          </p:nvPr>
        </p:nvSpPr>
        <p:spPr>
          <a:xfrm>
            <a:off x="765810" y="609600"/>
            <a:ext cx="5491057" cy="1905000"/>
          </a:xfrm>
        </p:spPr>
        <p:txBody>
          <a:bodyPr>
            <a:normAutofit/>
          </a:bodyPr>
          <a:lstStyle/>
          <a:p>
            <a:r>
              <a:rPr lang="en-US" b="1" dirty="0"/>
              <a:t>How to zoom</a:t>
            </a:r>
          </a:p>
        </p:txBody>
      </p:sp>
      <p:sp>
        <p:nvSpPr>
          <p:cNvPr id="6" name="Content Placeholder 2">
            <a:extLst>
              <a:ext uri="{FF2B5EF4-FFF2-40B4-BE49-F238E27FC236}">
                <a16:creationId xmlns:a16="http://schemas.microsoft.com/office/drawing/2014/main" id="{BF871411-A2E7-6E4F-BAE5-FD0E63E8E78D}"/>
              </a:ext>
            </a:extLst>
          </p:cNvPr>
          <p:cNvSpPr>
            <a:spLocks noGrp="1"/>
          </p:cNvSpPr>
          <p:nvPr>
            <p:ph idx="1"/>
          </p:nvPr>
        </p:nvSpPr>
        <p:spPr>
          <a:xfrm>
            <a:off x="765811" y="2666999"/>
            <a:ext cx="5863590" cy="3124201"/>
          </a:xfrm>
        </p:spPr>
        <p:txBody>
          <a:bodyPr/>
          <a:lstStyle/>
          <a:p>
            <a:pPr marL="457200" indent="-457200" algn="just">
              <a:buFont typeface="+mj-lt"/>
              <a:buAutoNum type="arabicPeriod"/>
            </a:pPr>
            <a:r>
              <a:rPr lang="en-US" dirty="0"/>
              <a:t>There are two ways to zoom in </a:t>
            </a:r>
            <a:r>
              <a:rPr lang="en-US" dirty="0" err="1"/>
              <a:t>Dtect</a:t>
            </a:r>
            <a:r>
              <a:rPr lang="en-US" dirty="0"/>
              <a:t> and Capillary, Select “Zoom”:</a:t>
            </a:r>
          </a:p>
          <a:p>
            <a:pPr marL="914400" lvl="1" indent="-457200" algn="just">
              <a:buFont typeface="+mj-lt"/>
              <a:buAutoNum type="alphaUcPeriod"/>
            </a:pPr>
            <a:r>
              <a:rPr lang="en-US" dirty="0"/>
              <a:t>A single on a region you are interested in will zoom in an preset magnification, which you can increase multiple times </a:t>
            </a:r>
          </a:p>
          <a:p>
            <a:pPr marL="914400" lvl="1" indent="-457200" algn="just">
              <a:buFont typeface="+mj-lt"/>
              <a:buAutoNum type="alphaUcPeriod"/>
            </a:pPr>
            <a:r>
              <a:rPr lang="en-US" dirty="0"/>
              <a:t>You can also click, hold down and drag a rectangle region to zoom in on</a:t>
            </a:r>
          </a:p>
          <a:p>
            <a:pPr marL="457200" indent="-457200" algn="just">
              <a:buFont typeface="+mj-lt"/>
              <a:buAutoNum type="arabicPeriod"/>
            </a:pPr>
            <a:r>
              <a:rPr lang="en-US" dirty="0"/>
              <a:t>To zoom out double click on the image </a:t>
            </a:r>
          </a:p>
          <a:p>
            <a:pPr marL="457200" indent="-457200" algn="just">
              <a:buFont typeface="+mj-lt"/>
              <a:buAutoNum type="arabicPeriod"/>
            </a:pPr>
            <a:endParaRPr lang="en-US" dirty="0"/>
          </a:p>
        </p:txBody>
      </p:sp>
      <p:pic>
        <p:nvPicPr>
          <p:cNvPr id="8" name="Picture 7">
            <a:extLst>
              <a:ext uri="{FF2B5EF4-FFF2-40B4-BE49-F238E27FC236}">
                <a16:creationId xmlns:a16="http://schemas.microsoft.com/office/drawing/2014/main" id="{51E81EE1-A40F-6448-BE5D-9D00132D3EE7}"/>
              </a:ext>
            </a:extLst>
          </p:cNvPr>
          <p:cNvPicPr>
            <a:picLocks noChangeAspect="1"/>
          </p:cNvPicPr>
          <p:nvPr/>
        </p:nvPicPr>
        <p:blipFill>
          <a:blip r:embed="rId2"/>
          <a:stretch>
            <a:fillRect/>
          </a:stretch>
        </p:blipFill>
        <p:spPr>
          <a:xfrm>
            <a:off x="5152775" y="1271242"/>
            <a:ext cx="927100" cy="1131062"/>
          </a:xfrm>
          <a:prstGeom prst="rect">
            <a:avLst/>
          </a:prstGeom>
        </p:spPr>
      </p:pic>
      <p:pic>
        <p:nvPicPr>
          <p:cNvPr id="10" name="Picture 9">
            <a:extLst>
              <a:ext uri="{FF2B5EF4-FFF2-40B4-BE49-F238E27FC236}">
                <a16:creationId xmlns:a16="http://schemas.microsoft.com/office/drawing/2014/main" id="{66888BA7-C8D6-9C44-B8B8-E287D53AAE71}"/>
              </a:ext>
            </a:extLst>
          </p:cNvPr>
          <p:cNvPicPr>
            <a:picLocks noChangeAspect="1"/>
          </p:cNvPicPr>
          <p:nvPr/>
        </p:nvPicPr>
        <p:blipFill>
          <a:blip r:embed="rId3"/>
          <a:stretch>
            <a:fillRect/>
          </a:stretch>
        </p:blipFill>
        <p:spPr>
          <a:xfrm>
            <a:off x="6829983" y="782052"/>
            <a:ext cx="4999637" cy="3465095"/>
          </a:xfrm>
          <a:prstGeom prst="rect">
            <a:avLst/>
          </a:prstGeom>
        </p:spPr>
      </p:pic>
    </p:spTree>
    <p:extLst>
      <p:ext uri="{BB962C8B-B14F-4D97-AF65-F5344CB8AC3E}">
        <p14:creationId xmlns:p14="http://schemas.microsoft.com/office/powerpoint/2010/main" val="4803784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248400" y="609600"/>
            <a:ext cx="5294671" cy="1905000"/>
          </a:xfrm>
        </p:spPr>
        <p:txBody>
          <a:bodyPr>
            <a:normAutofit/>
          </a:bodyPr>
          <a:lstStyle/>
          <a:p>
            <a:r>
              <a:rPr lang="en-US" b="1" dirty="0"/>
              <a:t>Setting the Region of Interest (ROI)</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420465" y="2228850"/>
            <a:ext cx="5122606" cy="4526279"/>
          </a:xfrm>
        </p:spPr>
        <p:txBody>
          <a:bodyPr>
            <a:normAutofit/>
          </a:bodyPr>
          <a:lstStyle/>
          <a:p>
            <a:pPr marL="0" indent="0" algn="just">
              <a:lnSpc>
                <a:spcPct val="90000"/>
              </a:lnSpc>
              <a:buNone/>
            </a:pPr>
            <a:r>
              <a:rPr lang="en-US" sz="1600" dirty="0" err="1"/>
              <a:t>Dtect</a:t>
            </a:r>
            <a:r>
              <a:rPr lang="en-US" sz="1600" dirty="0"/>
              <a:t>/</a:t>
            </a:r>
            <a:r>
              <a:rPr lang="en-US" sz="1600" dirty="0" err="1"/>
              <a:t>Capillary.exe</a:t>
            </a:r>
            <a:r>
              <a:rPr lang="en-US" sz="1600" dirty="0"/>
              <a:t> will assume the whole image as the region of interest, unless user defined. </a:t>
            </a:r>
          </a:p>
          <a:p>
            <a:pPr marL="0" indent="0" algn="just">
              <a:lnSpc>
                <a:spcPct val="90000"/>
              </a:lnSpc>
              <a:buNone/>
            </a:pPr>
            <a:endParaRPr lang="en-US" sz="1600" dirty="0"/>
          </a:p>
          <a:p>
            <a:pPr marL="457200" indent="-457200" algn="just">
              <a:lnSpc>
                <a:spcPct val="90000"/>
              </a:lnSpc>
              <a:buFont typeface="+mj-lt"/>
              <a:buAutoNum type="arabicPeriod"/>
            </a:pPr>
            <a:r>
              <a:rPr lang="en-US" sz="1600" dirty="0"/>
              <a:t>Under ROI Settings, click “Edit”. </a:t>
            </a:r>
          </a:p>
          <a:p>
            <a:pPr marL="457200" indent="-457200" algn="just">
              <a:lnSpc>
                <a:spcPct val="90000"/>
              </a:lnSpc>
              <a:buFont typeface="+mj-lt"/>
              <a:buAutoNum type="arabicPeriod"/>
            </a:pPr>
            <a:r>
              <a:rPr lang="en-US" sz="1600" dirty="0"/>
              <a:t>Drag a rectangle ROI over the image.</a:t>
            </a:r>
          </a:p>
          <a:p>
            <a:pPr marL="457200" indent="-457200" algn="just">
              <a:lnSpc>
                <a:spcPct val="90000"/>
              </a:lnSpc>
              <a:buFont typeface="+mj-lt"/>
              <a:buAutoNum type="arabicPeriod"/>
            </a:pPr>
            <a:r>
              <a:rPr lang="en-US" sz="1600" dirty="0"/>
              <a:t>Letting go of the rectangle, </a:t>
            </a:r>
            <a:r>
              <a:rPr lang="en-US" sz="1600" dirty="0" err="1"/>
              <a:t>Dtect</a:t>
            </a:r>
            <a:r>
              <a:rPr lang="en-US" sz="1600" dirty="0"/>
              <a:t> will ask if you are happy with the placement, which can be re-done, cancelled completely, or continued and used.</a:t>
            </a:r>
          </a:p>
          <a:p>
            <a:pPr marL="457200" indent="-457200" algn="just">
              <a:lnSpc>
                <a:spcPct val="90000"/>
              </a:lnSpc>
              <a:buFont typeface="+mj-lt"/>
              <a:buAutoNum type="arabicPeriod"/>
            </a:pPr>
            <a:r>
              <a:rPr lang="en-US" sz="1600" dirty="0"/>
              <a:t>You can edit this in both </a:t>
            </a:r>
            <a:r>
              <a:rPr lang="en-US" sz="1600" dirty="0" err="1"/>
              <a:t>Dtect</a:t>
            </a:r>
            <a:r>
              <a:rPr lang="en-US" sz="1600" dirty="0"/>
              <a:t> and </a:t>
            </a:r>
            <a:r>
              <a:rPr lang="en-US" sz="1600" dirty="0" err="1"/>
              <a:t>Capillar</a:t>
            </a:r>
            <a:r>
              <a:rPr lang="en-US" sz="1600" dirty="0"/>
              <a:t>.</a:t>
            </a:r>
          </a:p>
          <a:p>
            <a:pPr marL="0" indent="0" algn="just">
              <a:lnSpc>
                <a:spcPct val="90000"/>
              </a:lnSpc>
              <a:buNone/>
            </a:pPr>
            <a:endParaRPr lang="en-US" sz="1600" dirty="0"/>
          </a:p>
          <a:p>
            <a:pPr marL="0" indent="0" algn="just">
              <a:lnSpc>
                <a:spcPct val="90000"/>
              </a:lnSpc>
              <a:buNone/>
            </a:pPr>
            <a:r>
              <a:rPr lang="en-US" sz="1400" dirty="0"/>
              <a:t>Note: This is only worth doing if you are only interested in global fibre type and capillary indices, otherwise, do not use the ROI setting in </a:t>
            </a:r>
            <a:r>
              <a:rPr lang="en-US" sz="1400" dirty="0" err="1"/>
              <a:t>Dtect</a:t>
            </a:r>
            <a:r>
              <a:rPr lang="en-US" sz="1400" dirty="0"/>
              <a:t>, as this will be added during the oxygen transport modelling (OTM).</a:t>
            </a:r>
          </a:p>
        </p:txBody>
      </p:sp>
      <p:sp>
        <p:nvSpPr>
          <p:cNvPr id="7" name="Slide Number Placeholder 6">
            <a:extLst>
              <a:ext uri="{FF2B5EF4-FFF2-40B4-BE49-F238E27FC236}">
                <a16:creationId xmlns:a16="http://schemas.microsoft.com/office/drawing/2014/main" id="{BBB19F4B-AB21-42E5-851D-B40F1E6A3EA9}"/>
              </a:ext>
            </a:extLst>
          </p:cNvPr>
          <p:cNvSpPr>
            <a:spLocks noGrp="1"/>
          </p:cNvSpPr>
          <p:nvPr>
            <p:ph type="sldNum" sz="quarter" idx="12"/>
          </p:nvPr>
        </p:nvSpPr>
        <p:spPr/>
        <p:txBody>
          <a:bodyPr/>
          <a:lstStyle/>
          <a:p>
            <a:fld id="{D57F1E4F-1CFF-5643-939E-217C01CDF565}" type="slidenum">
              <a:rPr lang="en-US" smtClean="0"/>
              <a:pPr/>
              <a:t>25</a:t>
            </a:fld>
            <a:endParaRPr lang="en-US" dirty="0"/>
          </a:p>
        </p:txBody>
      </p:sp>
      <p:pic>
        <p:nvPicPr>
          <p:cNvPr id="5" name="Picture 4">
            <a:extLst>
              <a:ext uri="{FF2B5EF4-FFF2-40B4-BE49-F238E27FC236}">
                <a16:creationId xmlns:a16="http://schemas.microsoft.com/office/drawing/2014/main" id="{D25A5028-60C7-054A-ABEE-10FB30985DFC}"/>
              </a:ext>
            </a:extLst>
          </p:cNvPr>
          <p:cNvPicPr>
            <a:picLocks noChangeAspect="1"/>
          </p:cNvPicPr>
          <p:nvPr/>
        </p:nvPicPr>
        <p:blipFill>
          <a:blip r:embed="rId3"/>
          <a:stretch>
            <a:fillRect/>
          </a:stretch>
        </p:blipFill>
        <p:spPr>
          <a:xfrm>
            <a:off x="435603" y="889907"/>
            <a:ext cx="4414812" cy="3960000"/>
          </a:xfrm>
          <a:prstGeom prst="rect">
            <a:avLst/>
          </a:prstGeom>
        </p:spPr>
      </p:pic>
      <p:pic>
        <p:nvPicPr>
          <p:cNvPr id="8" name="Picture 7">
            <a:extLst>
              <a:ext uri="{FF2B5EF4-FFF2-40B4-BE49-F238E27FC236}">
                <a16:creationId xmlns:a16="http://schemas.microsoft.com/office/drawing/2014/main" id="{4F597C8B-49E5-E143-8A1B-6E4E2F908C5E}"/>
              </a:ext>
            </a:extLst>
          </p:cNvPr>
          <p:cNvPicPr>
            <a:picLocks noChangeAspect="1"/>
          </p:cNvPicPr>
          <p:nvPr/>
        </p:nvPicPr>
        <p:blipFill>
          <a:blip r:embed="rId4"/>
          <a:stretch>
            <a:fillRect/>
          </a:stretch>
        </p:blipFill>
        <p:spPr>
          <a:xfrm>
            <a:off x="2806869" y="5020155"/>
            <a:ext cx="2828571" cy="1440000"/>
          </a:xfrm>
          <a:prstGeom prst="rect">
            <a:avLst/>
          </a:prstGeom>
        </p:spPr>
      </p:pic>
    </p:spTree>
    <p:extLst>
      <p:ext uri="{BB962C8B-B14F-4D97-AF65-F5344CB8AC3E}">
        <p14:creationId xmlns:p14="http://schemas.microsoft.com/office/powerpoint/2010/main" val="2220432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3191" y="609600"/>
            <a:ext cx="4347449" cy="1905000"/>
          </a:xfrm>
        </p:spPr>
        <p:txBody>
          <a:bodyPr>
            <a:normAutofit/>
          </a:bodyPr>
          <a:lstStyle/>
          <a:p>
            <a:r>
              <a:rPr lang="en-US" sz="2800" b="1" dirty="0"/>
              <a:t>Muting of fibres</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43192" y="2108161"/>
            <a:ext cx="5589672" cy="2696318"/>
          </a:xfrm>
        </p:spPr>
        <p:txBody>
          <a:bodyPr>
            <a:normAutofit/>
          </a:bodyPr>
          <a:lstStyle/>
          <a:p>
            <a:pPr marL="0" indent="0" algn="just">
              <a:buNone/>
            </a:pPr>
            <a:r>
              <a:rPr lang="en-US" sz="1600" dirty="0"/>
              <a:t>Occasionally there may be tears in tissue, or fibres that you are unable to confidently assign a fibre type to, and want to remove from subsequent analysis</a:t>
            </a:r>
          </a:p>
          <a:p>
            <a:pPr marL="457200" indent="-457200" algn="just">
              <a:buFont typeface="+mj-lt"/>
              <a:buAutoNum type="arabicPeriod"/>
            </a:pPr>
            <a:r>
              <a:rPr lang="en-US" sz="1600" dirty="0"/>
              <a:t>Clicking on the fibre in the bottom right hand window will turn the selected fibre grey across all of the windows. This ‘Mutes’ the fibre from analysis. It can be ‘unmuted’ by clicking the fibre again.</a:t>
            </a:r>
          </a:p>
        </p:txBody>
      </p:sp>
      <p:sp>
        <p:nvSpPr>
          <p:cNvPr id="7" name="Slide Number Placeholder 6">
            <a:extLst>
              <a:ext uri="{FF2B5EF4-FFF2-40B4-BE49-F238E27FC236}">
                <a16:creationId xmlns:a16="http://schemas.microsoft.com/office/drawing/2014/main" id="{D474EE57-AA3E-4CC9-B309-3456FE7D705B}"/>
              </a:ext>
            </a:extLst>
          </p:cNvPr>
          <p:cNvSpPr>
            <a:spLocks noGrp="1"/>
          </p:cNvSpPr>
          <p:nvPr>
            <p:ph type="sldNum" sz="quarter" idx="12"/>
          </p:nvPr>
        </p:nvSpPr>
        <p:spPr/>
        <p:txBody>
          <a:bodyPr/>
          <a:lstStyle/>
          <a:p>
            <a:fld id="{D57F1E4F-1CFF-5643-939E-217C01CDF565}" type="slidenum">
              <a:rPr lang="en-US" smtClean="0"/>
              <a:pPr/>
              <a:t>26</a:t>
            </a:fld>
            <a:endParaRPr lang="en-US" dirty="0"/>
          </a:p>
        </p:txBody>
      </p:sp>
      <p:pic>
        <p:nvPicPr>
          <p:cNvPr id="5" name="Picture 4">
            <a:extLst>
              <a:ext uri="{FF2B5EF4-FFF2-40B4-BE49-F238E27FC236}">
                <a16:creationId xmlns:a16="http://schemas.microsoft.com/office/drawing/2014/main" id="{B3DC4216-C34A-A74E-BFE4-540EFC0A1D7E}"/>
              </a:ext>
            </a:extLst>
          </p:cNvPr>
          <p:cNvPicPr>
            <a:picLocks noChangeAspect="1"/>
          </p:cNvPicPr>
          <p:nvPr/>
        </p:nvPicPr>
        <p:blipFill>
          <a:blip r:embed="rId3"/>
          <a:stretch>
            <a:fillRect/>
          </a:stretch>
        </p:blipFill>
        <p:spPr>
          <a:xfrm>
            <a:off x="6308300" y="1449000"/>
            <a:ext cx="5589672" cy="3960000"/>
          </a:xfrm>
          <a:prstGeom prst="rect">
            <a:avLst/>
          </a:prstGeom>
        </p:spPr>
      </p:pic>
    </p:spTree>
    <p:extLst>
      <p:ext uri="{BB962C8B-B14F-4D97-AF65-F5344CB8AC3E}">
        <p14:creationId xmlns:p14="http://schemas.microsoft.com/office/powerpoint/2010/main" val="299315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0" y="609600"/>
            <a:ext cx="6256867" cy="1905000"/>
          </a:xfrm>
        </p:spPr>
        <p:txBody>
          <a:bodyPr>
            <a:normAutofit/>
          </a:bodyPr>
          <a:lstStyle/>
          <a:p>
            <a:pPr algn="ctr" rtl="0"/>
            <a:r>
              <a:rPr lang="en-US" b="1" dirty="0"/>
              <a:t>How to run </a:t>
            </a:r>
            <a:r>
              <a:rPr lang="en-US" b="1" dirty="0" err="1"/>
              <a:t>Dtect</a:t>
            </a:r>
            <a:r>
              <a:rPr lang="en-US" b="1" dirty="0"/>
              <a:t>?</a:t>
            </a:r>
          </a:p>
        </p:txBody>
      </p:sp>
      <p:sp>
        <p:nvSpPr>
          <p:cNvPr id="4" name="Content Placeholder 3">
            <a:extLst>
              <a:ext uri="{FF2B5EF4-FFF2-40B4-BE49-F238E27FC236}">
                <a16:creationId xmlns:a16="http://schemas.microsoft.com/office/drawing/2014/main" id="{53658056-48A2-476F-BF73-916A09EFDCA8}"/>
              </a:ext>
            </a:extLst>
          </p:cNvPr>
          <p:cNvSpPr>
            <a:spLocks noGrp="1"/>
          </p:cNvSpPr>
          <p:nvPr>
            <p:ph idx="1"/>
          </p:nvPr>
        </p:nvSpPr>
        <p:spPr>
          <a:xfrm>
            <a:off x="1141413" y="2666999"/>
            <a:ext cx="6098286" cy="3124201"/>
          </a:xfrm>
        </p:spPr>
        <p:txBody>
          <a:bodyPr/>
          <a:lstStyle/>
          <a:p>
            <a:pPr marL="457200" indent="-457200" algn="just">
              <a:buFont typeface="+mj-lt"/>
              <a:buAutoNum type="arabicPeriod"/>
            </a:pPr>
            <a:r>
              <a:rPr lang="en-US" dirty="0"/>
              <a:t>Install </a:t>
            </a:r>
            <a:r>
              <a:rPr lang="en-US" dirty="0" err="1"/>
              <a:t>MCRInstaller.exe</a:t>
            </a:r>
            <a:endParaRPr lang="en-US" dirty="0"/>
          </a:p>
          <a:p>
            <a:pPr marL="457200" indent="-457200" algn="just">
              <a:buFont typeface="+mj-lt"/>
              <a:buAutoNum type="arabicPeriod"/>
            </a:pPr>
            <a:r>
              <a:rPr lang="en-GB" dirty="0">
                <a:effectLst/>
              </a:rPr>
              <a:t>Download </a:t>
            </a:r>
            <a:r>
              <a:rPr lang="en-GB" dirty="0" err="1">
                <a:effectLst/>
              </a:rPr>
              <a:t>Dtect.exe</a:t>
            </a:r>
            <a:r>
              <a:rPr lang="en-GB" dirty="0">
                <a:effectLst/>
              </a:rPr>
              <a:t> and </a:t>
            </a:r>
            <a:r>
              <a:rPr lang="en-GB" dirty="0" err="1">
                <a:effectLst/>
              </a:rPr>
              <a:t>Capillary.exe</a:t>
            </a:r>
            <a:r>
              <a:rPr lang="en-GB" dirty="0">
                <a:effectLst/>
              </a:rPr>
              <a:t> and place into your desktop folder</a:t>
            </a:r>
            <a:endParaRPr lang="en-US" dirty="0"/>
          </a:p>
          <a:p>
            <a:pPr marL="457200" indent="-457200" algn="just">
              <a:buFont typeface="+mj-lt"/>
              <a:buAutoNum type="arabicPeriod"/>
            </a:pPr>
            <a:endParaRPr lang="en-US" dirty="0"/>
          </a:p>
        </p:txBody>
      </p:sp>
      <p:sp>
        <p:nvSpPr>
          <p:cNvPr id="26" name="Slide Number Placeholder 25">
            <a:extLst>
              <a:ext uri="{FF2B5EF4-FFF2-40B4-BE49-F238E27FC236}">
                <a16:creationId xmlns:a16="http://schemas.microsoft.com/office/drawing/2014/main" id="{311CD12C-27A9-44E5-8892-225AB25E31F3}"/>
              </a:ext>
            </a:extLst>
          </p:cNvPr>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7" name="Picture 6">
            <a:extLst>
              <a:ext uri="{FF2B5EF4-FFF2-40B4-BE49-F238E27FC236}">
                <a16:creationId xmlns:a16="http://schemas.microsoft.com/office/drawing/2014/main" id="{6995BCB1-0AA3-014E-AFC4-2BFF6A512962}"/>
              </a:ext>
            </a:extLst>
          </p:cNvPr>
          <p:cNvPicPr>
            <a:picLocks noChangeAspect="1"/>
          </p:cNvPicPr>
          <p:nvPr/>
        </p:nvPicPr>
        <p:blipFill>
          <a:blip r:embed="rId2"/>
          <a:stretch>
            <a:fillRect/>
          </a:stretch>
        </p:blipFill>
        <p:spPr>
          <a:xfrm>
            <a:off x="8293961" y="2171699"/>
            <a:ext cx="2756626" cy="1358900"/>
          </a:xfrm>
          <a:prstGeom prst="rect">
            <a:avLst/>
          </a:prstGeom>
        </p:spPr>
      </p:pic>
    </p:spTree>
    <p:extLst>
      <p:ext uri="{BB962C8B-B14F-4D97-AF65-F5344CB8AC3E}">
        <p14:creationId xmlns:p14="http://schemas.microsoft.com/office/powerpoint/2010/main" val="270140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82DAC18-E623-0546-920C-6676DF6BBA3F}"/>
              </a:ext>
            </a:extLst>
          </p:cNvPr>
          <p:cNvPicPr>
            <a:picLocks noChangeAspect="1"/>
          </p:cNvPicPr>
          <p:nvPr/>
        </p:nvPicPr>
        <p:blipFill rotWithShape="1">
          <a:blip r:embed="rId2"/>
          <a:srcRect l="18965" r="15258"/>
          <a:stretch/>
        </p:blipFill>
        <p:spPr>
          <a:xfrm>
            <a:off x="20" y="10"/>
            <a:ext cx="12191980" cy="6857990"/>
          </a:xfrm>
          <a:prstGeom prst="rect">
            <a:avLst/>
          </a:prstGeom>
        </p:spPr>
      </p:pic>
      <p:sp useBgFill="1">
        <p:nvSpPr>
          <p:cNvPr id="13" name="Rounded Rectangle 9">
            <a:extLst>
              <a:ext uri="{FF2B5EF4-FFF2-40B4-BE49-F238E27FC236}">
                <a16:creationId xmlns:a16="http://schemas.microsoft.com/office/drawing/2014/main" id="{8BF949E8-1B11-4514-9920-60EAABF7EF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96889" y="1846512"/>
            <a:ext cx="8998224" cy="3164976"/>
          </a:xfrm>
          <a:prstGeom prst="roundRect">
            <a:avLst>
              <a:gd name="adj" fmla="val 4629"/>
            </a:avLst>
          </a:prstGeom>
          <a:ln w="44450">
            <a:gradFill>
              <a:gsLst>
                <a:gs pos="0">
                  <a:schemeClr val="bg2">
                    <a:alpha val="65000"/>
                  </a:schemeClr>
                </a:gs>
                <a:gs pos="98000">
                  <a:schemeClr val="bg2">
                    <a:lumMod val="75000"/>
                    <a:alpha val="55000"/>
                  </a:schemeClr>
                </a:gs>
              </a:gsLst>
              <a:lin ang="5400000" scaled="1"/>
            </a:gradFill>
          </a:ln>
          <a:effectLst>
            <a:innerShdw blurRad="63500" dist="50800" dir="14460000">
              <a:prstClr val="black">
                <a:alpha val="70000"/>
              </a:prstClr>
            </a:innerShdw>
          </a:effectLst>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080833-6B30-404E-B0FA-39D7DC4B1616}"/>
              </a:ext>
            </a:extLst>
          </p:cNvPr>
          <p:cNvSpPr>
            <a:spLocks noGrp="1"/>
          </p:cNvSpPr>
          <p:nvPr>
            <p:ph type="ctrTitle"/>
          </p:nvPr>
        </p:nvSpPr>
        <p:spPr>
          <a:xfrm>
            <a:off x="1751012" y="2007702"/>
            <a:ext cx="8676222" cy="1605831"/>
          </a:xfrm>
        </p:spPr>
        <p:txBody>
          <a:bodyPr>
            <a:normAutofit/>
          </a:bodyPr>
          <a:lstStyle/>
          <a:p>
            <a:pPr rtl="0"/>
            <a:r>
              <a:rPr lang="en-US" b="1" dirty="0" err="1"/>
              <a:t>D</a:t>
            </a:r>
            <a:r>
              <a:rPr lang="en-US" b="1" cap="none" dirty="0" err="1"/>
              <a:t>tect</a:t>
            </a:r>
            <a:br>
              <a:rPr lang="en-US" b="1" cap="none" dirty="0"/>
            </a:br>
            <a:endParaRPr lang="en-US" b="1" dirty="0"/>
          </a:p>
        </p:txBody>
      </p:sp>
      <p:sp>
        <p:nvSpPr>
          <p:cNvPr id="5" name="Title 1">
            <a:extLst>
              <a:ext uri="{FF2B5EF4-FFF2-40B4-BE49-F238E27FC236}">
                <a16:creationId xmlns:a16="http://schemas.microsoft.com/office/drawing/2014/main" id="{6BDF7D53-DECA-402C-BAE9-E80685B0EC13}"/>
              </a:ext>
            </a:extLst>
          </p:cNvPr>
          <p:cNvSpPr txBox="1">
            <a:spLocks/>
          </p:cNvSpPr>
          <p:nvPr/>
        </p:nvSpPr>
        <p:spPr>
          <a:xfrm>
            <a:off x="1751012" y="3774723"/>
            <a:ext cx="8676222" cy="1127782"/>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800" kern="1200" cap="all">
                <a:ln w="3175" cmpd="sng">
                  <a:noFill/>
                </a:ln>
                <a:solidFill>
                  <a:schemeClr val="accent1"/>
                </a:solidFill>
                <a:effectLst>
                  <a:glow rad="38100">
                    <a:schemeClr val="bg1">
                      <a:lumMod val="65000"/>
                      <a:lumOff val="35000"/>
                      <a:alpha val="50000"/>
                    </a:schemeClr>
                  </a:glow>
                  <a:outerShdw blurRad="28575" dist="31750" dir="1320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chemeClr val="tx1"/>
                </a:solidFill>
              </a:rPr>
              <a:t>Histological Fibre typing</a:t>
            </a:r>
            <a:endParaRPr lang="en-US" b="1" dirty="0"/>
          </a:p>
        </p:txBody>
      </p:sp>
      <p:sp>
        <p:nvSpPr>
          <p:cNvPr id="4" name="Slide Number Placeholder 3">
            <a:extLst>
              <a:ext uri="{FF2B5EF4-FFF2-40B4-BE49-F238E27FC236}">
                <a16:creationId xmlns:a16="http://schemas.microsoft.com/office/drawing/2014/main" id="{29AB9E3E-B58C-4E9D-9E97-84CC6126AD09}"/>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3429285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765810" y="609600"/>
            <a:ext cx="5491057" cy="1905000"/>
          </a:xfrm>
        </p:spPr>
        <p:txBody>
          <a:bodyPr>
            <a:normAutofit/>
          </a:bodyPr>
          <a:lstStyle/>
          <a:p>
            <a:r>
              <a:rPr lang="en-US" b="1" dirty="0"/>
              <a:t>Generation of a digital skeleton </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765811" y="2666999"/>
            <a:ext cx="5863590" cy="3124201"/>
          </a:xfrm>
        </p:spPr>
        <p:txBody>
          <a:bodyPr/>
          <a:lstStyle/>
          <a:p>
            <a:pPr marL="457200" indent="-457200" algn="just">
              <a:buFont typeface="+mj-lt"/>
              <a:buAutoNum type="arabicPeriod"/>
            </a:pPr>
            <a:r>
              <a:rPr lang="en-US" dirty="0"/>
              <a:t>Open </a:t>
            </a:r>
            <a:r>
              <a:rPr lang="en-US" dirty="0" err="1"/>
              <a:t>Dtect</a:t>
            </a:r>
            <a:r>
              <a:rPr lang="en-US" dirty="0"/>
              <a:t>.</a:t>
            </a:r>
          </a:p>
          <a:p>
            <a:pPr marL="457200" indent="-457200" algn="just">
              <a:buFont typeface="+mj-lt"/>
              <a:buAutoNum type="arabicPeriod"/>
            </a:pPr>
            <a:r>
              <a:rPr lang="en-US" dirty="0"/>
              <a:t>Click “load images”, and select the file type appropriate from the drop down menu (</a:t>
            </a:r>
            <a:r>
              <a:rPr lang="en-US" dirty="0" err="1"/>
              <a:t>png</a:t>
            </a:r>
            <a:r>
              <a:rPr lang="en-US" dirty="0"/>
              <a:t>, jpg, bmp or tiff).</a:t>
            </a:r>
          </a:p>
          <a:p>
            <a:pPr marL="457200" indent="-457200" algn="just">
              <a:buFont typeface="+mj-lt"/>
              <a:buAutoNum type="arabicPeriod"/>
            </a:pPr>
            <a:r>
              <a:rPr lang="en-US" dirty="0"/>
              <a:t>Select the image you wish to digitize</a:t>
            </a:r>
          </a:p>
          <a:p>
            <a:pPr marL="457200" indent="-457200" algn="just">
              <a:buFont typeface="+mj-lt"/>
              <a:buAutoNum type="arabicPeriod"/>
            </a:pPr>
            <a:endParaRPr lang="en-US" dirty="0"/>
          </a:p>
        </p:txBody>
      </p:sp>
      <p:sp>
        <p:nvSpPr>
          <p:cNvPr id="7" name="Slide Number Placeholder 6">
            <a:extLst>
              <a:ext uri="{FF2B5EF4-FFF2-40B4-BE49-F238E27FC236}">
                <a16:creationId xmlns:a16="http://schemas.microsoft.com/office/drawing/2014/main" id="{DA9F744C-9C05-4852-AA1E-64A3C50C6D2D}"/>
              </a:ext>
            </a:extLst>
          </p:cNvPr>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5" name="Picture 4">
            <a:extLst>
              <a:ext uri="{FF2B5EF4-FFF2-40B4-BE49-F238E27FC236}">
                <a16:creationId xmlns:a16="http://schemas.microsoft.com/office/drawing/2014/main" id="{9D83C1DD-590B-154F-9003-9150BA9AA2FC}"/>
              </a:ext>
            </a:extLst>
          </p:cNvPr>
          <p:cNvPicPr>
            <a:picLocks noChangeAspect="1"/>
          </p:cNvPicPr>
          <p:nvPr/>
        </p:nvPicPr>
        <p:blipFill>
          <a:blip r:embed="rId2"/>
          <a:stretch>
            <a:fillRect/>
          </a:stretch>
        </p:blipFill>
        <p:spPr>
          <a:xfrm>
            <a:off x="6833963" y="1015555"/>
            <a:ext cx="4729386" cy="3291840"/>
          </a:xfrm>
          <a:prstGeom prst="rect">
            <a:avLst/>
          </a:prstGeom>
        </p:spPr>
      </p:pic>
      <p:pic>
        <p:nvPicPr>
          <p:cNvPr id="11" name="Picture 10">
            <a:extLst>
              <a:ext uri="{FF2B5EF4-FFF2-40B4-BE49-F238E27FC236}">
                <a16:creationId xmlns:a16="http://schemas.microsoft.com/office/drawing/2014/main" id="{2F6DC06C-F9B8-BC4E-9A85-907B0AF0F258}"/>
              </a:ext>
            </a:extLst>
          </p:cNvPr>
          <p:cNvPicPr>
            <a:picLocks noChangeAspect="1"/>
          </p:cNvPicPr>
          <p:nvPr/>
        </p:nvPicPr>
        <p:blipFill>
          <a:blip r:embed="rId2"/>
          <a:stretch>
            <a:fillRect/>
          </a:stretch>
        </p:blipFill>
        <p:spPr>
          <a:xfrm>
            <a:off x="8011564" y="2661475"/>
            <a:ext cx="3619187" cy="3124201"/>
          </a:xfrm>
          <a:prstGeom prst="rect">
            <a:avLst/>
          </a:prstGeom>
        </p:spPr>
      </p:pic>
    </p:spTree>
    <p:extLst>
      <p:ext uri="{BB962C8B-B14F-4D97-AF65-F5344CB8AC3E}">
        <p14:creationId xmlns:p14="http://schemas.microsoft.com/office/powerpoint/2010/main" val="1894975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3192" y="609600"/>
            <a:ext cx="3643674" cy="1905000"/>
          </a:xfrm>
        </p:spPr>
        <p:txBody>
          <a:bodyPr>
            <a:normAutofit/>
          </a:bodyPr>
          <a:lstStyle/>
          <a:p>
            <a:r>
              <a:rPr lang="en-US" sz="3600" b="1" dirty="0"/>
              <a:t>Save path</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43192" y="2666999"/>
            <a:ext cx="3643674" cy="3216276"/>
          </a:xfrm>
        </p:spPr>
        <p:txBody>
          <a:bodyPr>
            <a:normAutofit/>
          </a:bodyPr>
          <a:lstStyle/>
          <a:p>
            <a:pPr marL="457200" indent="-457200" algn="just">
              <a:buFont typeface="+mj-lt"/>
              <a:buAutoNum type="arabicPeriod" startAt="4"/>
            </a:pPr>
            <a:r>
              <a:rPr lang="en-US" sz="1800" dirty="0"/>
              <a:t>Click “Save Path” to select the folder you wish to save the generated </a:t>
            </a:r>
            <a:r>
              <a:rPr lang="en-US" sz="1800" dirty="0" err="1"/>
              <a:t>matlab</a:t>
            </a:r>
            <a:r>
              <a:rPr lang="en-US" sz="1800" dirty="0"/>
              <a:t> file and morphometric text data file</a:t>
            </a:r>
          </a:p>
          <a:p>
            <a:pPr marL="457200" indent="-457200" algn="just">
              <a:buFont typeface="+mj-lt"/>
              <a:buAutoNum type="arabicPeriod" startAt="4"/>
            </a:pPr>
            <a:r>
              <a:rPr lang="en-US" sz="1800" dirty="0"/>
              <a:t>Click “OK” when selected desired folder</a:t>
            </a:r>
          </a:p>
        </p:txBody>
      </p:sp>
      <p:sp>
        <p:nvSpPr>
          <p:cNvPr id="7" name="Slide Number Placeholder 6">
            <a:extLst>
              <a:ext uri="{FF2B5EF4-FFF2-40B4-BE49-F238E27FC236}">
                <a16:creationId xmlns:a16="http://schemas.microsoft.com/office/drawing/2014/main" id="{31BAA650-208C-4D1A-89F5-0B364C8CC28D}"/>
              </a:ext>
            </a:extLst>
          </p:cNvPr>
          <p:cNvSpPr>
            <a:spLocks noGrp="1"/>
          </p:cNvSpPr>
          <p:nvPr>
            <p:ph type="sldNum" sz="quarter" idx="12"/>
          </p:nvPr>
        </p:nvSpPr>
        <p:spPr/>
        <p:txBody>
          <a:bodyPr/>
          <a:lstStyle/>
          <a:p>
            <a:fld id="{D57F1E4F-1CFF-5643-939E-217C01CDF565}" type="slidenum">
              <a:rPr lang="en-US" smtClean="0"/>
              <a:pPr/>
              <a:t>6</a:t>
            </a:fld>
            <a:endParaRPr lang="en-US" dirty="0"/>
          </a:p>
        </p:txBody>
      </p:sp>
      <p:grpSp>
        <p:nvGrpSpPr>
          <p:cNvPr id="6" name="Group 5">
            <a:extLst>
              <a:ext uri="{FF2B5EF4-FFF2-40B4-BE49-F238E27FC236}">
                <a16:creationId xmlns:a16="http://schemas.microsoft.com/office/drawing/2014/main" id="{3D19C6EC-CADC-9E4F-8583-17CEC122999B}"/>
              </a:ext>
            </a:extLst>
          </p:cNvPr>
          <p:cNvGrpSpPr/>
          <p:nvPr/>
        </p:nvGrpSpPr>
        <p:grpSpPr>
          <a:xfrm>
            <a:off x="5692020" y="1923275"/>
            <a:ext cx="5672436" cy="3960000"/>
            <a:chOff x="5692020" y="1923275"/>
            <a:chExt cx="5672436" cy="3960000"/>
          </a:xfrm>
        </p:grpSpPr>
        <p:pic>
          <p:nvPicPr>
            <p:cNvPr id="5" name="Picture 4">
              <a:extLst>
                <a:ext uri="{FF2B5EF4-FFF2-40B4-BE49-F238E27FC236}">
                  <a16:creationId xmlns:a16="http://schemas.microsoft.com/office/drawing/2014/main" id="{567EFCD1-CB9E-314C-BA56-46CDCC652207}"/>
                </a:ext>
              </a:extLst>
            </p:cNvPr>
            <p:cNvPicPr>
              <a:picLocks noChangeAspect="1"/>
            </p:cNvPicPr>
            <p:nvPr/>
          </p:nvPicPr>
          <p:blipFill>
            <a:blip r:embed="rId3"/>
            <a:stretch>
              <a:fillRect/>
            </a:stretch>
          </p:blipFill>
          <p:spPr>
            <a:xfrm>
              <a:off x="5692020" y="1923275"/>
              <a:ext cx="5672436" cy="3960000"/>
            </a:xfrm>
            <a:prstGeom prst="rect">
              <a:avLst/>
            </a:prstGeom>
          </p:spPr>
        </p:pic>
        <p:pic>
          <p:nvPicPr>
            <p:cNvPr id="9" name="Picture 8">
              <a:extLst>
                <a:ext uri="{FF2B5EF4-FFF2-40B4-BE49-F238E27FC236}">
                  <a16:creationId xmlns:a16="http://schemas.microsoft.com/office/drawing/2014/main" id="{F3B975CF-C0C2-174F-ADD5-D898A410E0DD}"/>
                </a:ext>
              </a:extLst>
            </p:cNvPr>
            <p:cNvPicPr>
              <a:picLocks/>
            </p:cNvPicPr>
            <p:nvPr/>
          </p:nvPicPr>
          <p:blipFill rotWithShape="1">
            <a:blip r:embed="rId3"/>
            <a:srcRect l="26600" t="93826" r="55713"/>
            <a:stretch/>
          </p:blipFill>
          <p:spPr>
            <a:xfrm>
              <a:off x="10236200" y="5638800"/>
              <a:ext cx="1128256" cy="244475"/>
            </a:xfrm>
            <a:prstGeom prst="rect">
              <a:avLst/>
            </a:prstGeom>
          </p:spPr>
        </p:pic>
      </p:grpSp>
    </p:spTree>
    <p:extLst>
      <p:ext uri="{BB962C8B-B14F-4D97-AF65-F5344CB8AC3E}">
        <p14:creationId xmlns:p14="http://schemas.microsoft.com/office/powerpoint/2010/main" val="814871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3191" y="609600"/>
            <a:ext cx="6573685" cy="1905000"/>
          </a:xfrm>
        </p:spPr>
        <p:txBody>
          <a:bodyPr>
            <a:normAutofit/>
          </a:bodyPr>
          <a:lstStyle/>
          <a:p>
            <a:r>
              <a:rPr lang="en-US" b="1" dirty="0"/>
              <a:t>Check the quality of the automatic lamina detection</a:t>
            </a:r>
            <a:endParaRPr lang="en-US" sz="2800" b="1" dirty="0">
              <a:solidFill>
                <a:schemeClr val="tx1"/>
              </a:solidFill>
            </a:endParaRP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43192" y="2000250"/>
            <a:ext cx="5452808" cy="3992925"/>
          </a:xfrm>
        </p:spPr>
        <p:txBody>
          <a:bodyPr>
            <a:normAutofit/>
          </a:bodyPr>
          <a:lstStyle/>
          <a:p>
            <a:pPr marL="457200" indent="-457200" algn="just">
              <a:buFont typeface="+mj-lt"/>
              <a:buAutoNum type="arabicPeriod" startAt="6"/>
            </a:pPr>
            <a:r>
              <a:rPr lang="en-US" dirty="0"/>
              <a:t>Set pixels/mm.</a:t>
            </a:r>
          </a:p>
          <a:p>
            <a:pPr marL="457200" indent="-457200" algn="just">
              <a:buFont typeface="+mj-lt"/>
              <a:buAutoNum type="arabicPeriod" startAt="6"/>
            </a:pPr>
            <a:r>
              <a:rPr lang="en-US" dirty="0"/>
              <a:t>Click “Watch Area” (selected blue). This will highlight fibres in magenta and number fibres that fit within the minimum and maximum threshold set. This allows visualization of regions that may need adding in or removing.</a:t>
            </a:r>
          </a:p>
          <a:p>
            <a:pPr marL="457200" indent="-457200" algn="just">
              <a:buFont typeface="+mj-lt"/>
              <a:buAutoNum type="arabicPeriod" startAt="6"/>
            </a:pPr>
            <a:endParaRPr lang="en-US" dirty="0"/>
          </a:p>
        </p:txBody>
      </p:sp>
      <p:sp>
        <p:nvSpPr>
          <p:cNvPr id="7" name="Slide Number Placeholder 6">
            <a:extLst>
              <a:ext uri="{FF2B5EF4-FFF2-40B4-BE49-F238E27FC236}">
                <a16:creationId xmlns:a16="http://schemas.microsoft.com/office/drawing/2014/main" id="{ED14FF27-BB05-4876-ADE0-14A8A633C239}"/>
              </a:ext>
            </a:extLst>
          </p:cNvPr>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Picture 4">
            <a:extLst>
              <a:ext uri="{FF2B5EF4-FFF2-40B4-BE49-F238E27FC236}">
                <a16:creationId xmlns:a16="http://schemas.microsoft.com/office/drawing/2014/main" id="{FB61B841-3E43-EF45-B66A-F726E58C04EE}"/>
              </a:ext>
            </a:extLst>
          </p:cNvPr>
          <p:cNvPicPr>
            <a:picLocks noChangeAspect="1"/>
          </p:cNvPicPr>
          <p:nvPr/>
        </p:nvPicPr>
        <p:blipFill>
          <a:blip r:embed="rId3"/>
          <a:stretch>
            <a:fillRect/>
          </a:stretch>
        </p:blipFill>
        <p:spPr>
          <a:xfrm>
            <a:off x="6262628" y="2157159"/>
            <a:ext cx="5717464" cy="3960000"/>
          </a:xfrm>
          <a:prstGeom prst="rect">
            <a:avLst/>
          </a:prstGeom>
        </p:spPr>
      </p:pic>
    </p:spTree>
    <p:extLst>
      <p:ext uri="{BB962C8B-B14F-4D97-AF65-F5344CB8AC3E}">
        <p14:creationId xmlns:p14="http://schemas.microsoft.com/office/powerpoint/2010/main" val="3260247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0080" y="609600"/>
            <a:ext cx="6141720" cy="1905000"/>
          </a:xfrm>
        </p:spPr>
        <p:txBody>
          <a:bodyPr>
            <a:normAutofit/>
          </a:bodyPr>
          <a:lstStyle/>
          <a:p>
            <a:r>
              <a:rPr lang="en-US" b="1" dirty="0"/>
              <a:t>Cleaning of basal lamina-  noise thresholding</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40081" y="2016071"/>
            <a:ext cx="5703570" cy="3124201"/>
          </a:xfrm>
        </p:spPr>
        <p:txBody>
          <a:bodyPr/>
          <a:lstStyle/>
          <a:p>
            <a:pPr marL="457200" indent="-457200" algn="just">
              <a:buFont typeface="+mj-lt"/>
              <a:buAutoNum type="arabicPeriod" startAt="8"/>
            </a:pPr>
            <a:r>
              <a:rPr lang="en-US" dirty="0"/>
              <a:t>Set the noise threshold between 0 ~ 0.5 </a:t>
            </a:r>
            <a:r>
              <a:rPr lang="en-US" sz="1800" dirty="0"/>
              <a:t>(will require some trial and error to see which factor removes the most noise without disturbing too much lamina).</a:t>
            </a:r>
          </a:p>
          <a:p>
            <a:pPr marL="457200" indent="-457200" algn="just">
              <a:buFont typeface="+mj-lt"/>
              <a:buAutoNum type="arabicPeriod" startAt="8"/>
            </a:pPr>
            <a:endParaRPr lang="en-US" sz="1800" dirty="0"/>
          </a:p>
          <a:p>
            <a:pPr marL="457200" indent="-457200" algn="just">
              <a:buFont typeface="+mj-lt"/>
              <a:buAutoNum type="arabicPeriod" startAt="8"/>
            </a:pPr>
            <a:endParaRPr lang="en-US" dirty="0"/>
          </a:p>
        </p:txBody>
      </p:sp>
      <p:sp>
        <p:nvSpPr>
          <p:cNvPr id="7" name="Slide Number Placeholder 6">
            <a:extLst>
              <a:ext uri="{FF2B5EF4-FFF2-40B4-BE49-F238E27FC236}">
                <a16:creationId xmlns:a16="http://schemas.microsoft.com/office/drawing/2014/main" id="{1BE2E12C-6565-48C4-A1B0-5622DB498215}"/>
              </a:ext>
            </a:extLst>
          </p:cNvPr>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Picture 4">
            <a:extLst>
              <a:ext uri="{FF2B5EF4-FFF2-40B4-BE49-F238E27FC236}">
                <a16:creationId xmlns:a16="http://schemas.microsoft.com/office/drawing/2014/main" id="{80B57C71-75FD-F44C-8D06-1D308097F1CB}"/>
              </a:ext>
            </a:extLst>
          </p:cNvPr>
          <p:cNvPicPr>
            <a:picLocks noChangeAspect="1"/>
          </p:cNvPicPr>
          <p:nvPr/>
        </p:nvPicPr>
        <p:blipFill>
          <a:blip r:embed="rId3"/>
          <a:stretch>
            <a:fillRect/>
          </a:stretch>
        </p:blipFill>
        <p:spPr>
          <a:xfrm>
            <a:off x="6941167" y="380270"/>
            <a:ext cx="4944824" cy="3429000"/>
          </a:xfrm>
          <a:prstGeom prst="rect">
            <a:avLst/>
          </a:prstGeom>
        </p:spPr>
      </p:pic>
      <p:grpSp>
        <p:nvGrpSpPr>
          <p:cNvPr id="6" name="Group 5">
            <a:extLst>
              <a:ext uri="{FF2B5EF4-FFF2-40B4-BE49-F238E27FC236}">
                <a16:creationId xmlns:a16="http://schemas.microsoft.com/office/drawing/2014/main" id="{AAC2E6E8-9C4E-C94B-9E00-4F3826158DC6}"/>
              </a:ext>
            </a:extLst>
          </p:cNvPr>
          <p:cNvGrpSpPr/>
          <p:nvPr/>
        </p:nvGrpSpPr>
        <p:grpSpPr>
          <a:xfrm>
            <a:off x="265351" y="4081319"/>
            <a:ext cx="3424055" cy="2609359"/>
            <a:chOff x="7640749" y="558141"/>
            <a:chExt cx="3707748" cy="2784314"/>
          </a:xfrm>
        </p:grpSpPr>
        <p:grpSp>
          <p:nvGrpSpPr>
            <p:cNvPr id="8" name="Group 7">
              <a:extLst>
                <a:ext uri="{FF2B5EF4-FFF2-40B4-BE49-F238E27FC236}">
                  <a16:creationId xmlns:a16="http://schemas.microsoft.com/office/drawing/2014/main" id="{8A906481-30CE-7141-A35D-322CA03CB1D6}"/>
                </a:ext>
              </a:extLst>
            </p:cNvPr>
            <p:cNvGrpSpPr/>
            <p:nvPr/>
          </p:nvGrpSpPr>
          <p:grpSpPr>
            <a:xfrm>
              <a:off x="7640749" y="558141"/>
              <a:ext cx="3707748" cy="2784314"/>
              <a:chOff x="8025757" y="558141"/>
              <a:chExt cx="3707748" cy="2784314"/>
            </a:xfrm>
          </p:grpSpPr>
          <p:pic>
            <p:nvPicPr>
              <p:cNvPr id="12" name="Picture 11">
                <a:extLst>
                  <a:ext uri="{FF2B5EF4-FFF2-40B4-BE49-F238E27FC236}">
                    <a16:creationId xmlns:a16="http://schemas.microsoft.com/office/drawing/2014/main" id="{BA512AF5-E1C2-5A40-A373-137DCA8F4DD7}"/>
                  </a:ext>
                </a:extLst>
              </p:cNvPr>
              <p:cNvPicPr>
                <a:picLocks noChangeAspect="1"/>
              </p:cNvPicPr>
              <p:nvPr/>
            </p:nvPicPr>
            <p:blipFill rotWithShape="1">
              <a:blip r:embed="rId3"/>
              <a:srcRect l="21886" t="10528" r="2800" b="8460"/>
              <a:stretch/>
            </p:blipFill>
            <p:spPr>
              <a:xfrm>
                <a:off x="8025757" y="558141"/>
                <a:ext cx="3707748" cy="2784314"/>
              </a:xfrm>
              <a:prstGeom prst="rect">
                <a:avLst/>
              </a:prstGeom>
            </p:spPr>
          </p:pic>
          <p:sp>
            <p:nvSpPr>
              <p:cNvPr id="13" name="TextBox 12">
                <a:extLst>
                  <a:ext uri="{FF2B5EF4-FFF2-40B4-BE49-F238E27FC236}">
                    <a16:creationId xmlns:a16="http://schemas.microsoft.com/office/drawing/2014/main" id="{812DCB15-04E4-4A40-A6FD-12B661233287}"/>
                  </a:ext>
                </a:extLst>
              </p:cNvPr>
              <p:cNvSpPr txBox="1"/>
              <p:nvPr/>
            </p:nvSpPr>
            <p:spPr>
              <a:xfrm>
                <a:off x="8115005" y="609600"/>
                <a:ext cx="3454727" cy="246221"/>
              </a:xfrm>
              <a:prstGeom prst="rect">
                <a:avLst/>
              </a:prstGeom>
              <a:noFill/>
            </p:spPr>
            <p:txBody>
              <a:bodyPr wrap="square" rtlCol="0">
                <a:spAutoFit/>
              </a:bodyPr>
              <a:lstStyle/>
              <a:p>
                <a:pPr algn="ctr"/>
                <a:r>
                  <a:rPr lang="en-US" sz="1000" dirty="0"/>
                  <a:t>Threshold = 0</a:t>
                </a:r>
              </a:p>
            </p:txBody>
          </p:sp>
        </p:grpSp>
        <p:sp>
          <p:nvSpPr>
            <p:cNvPr id="9" name="Oval 8">
              <a:extLst>
                <a:ext uri="{FF2B5EF4-FFF2-40B4-BE49-F238E27FC236}">
                  <a16:creationId xmlns:a16="http://schemas.microsoft.com/office/drawing/2014/main" id="{F5647F90-B8C0-E545-9191-4FE788D20E9E}"/>
                </a:ext>
              </a:extLst>
            </p:cNvPr>
            <p:cNvSpPr/>
            <p:nvPr/>
          </p:nvSpPr>
          <p:spPr>
            <a:xfrm>
              <a:off x="9891107" y="2150811"/>
              <a:ext cx="252000" cy="252000"/>
            </a:xfrm>
            <a:prstGeom prst="ellipse">
              <a:avLst/>
            </a:prstGeom>
            <a:noFill/>
            <a:ln w="158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3D44852-22E6-E242-AB2E-B70DE5F68554}"/>
                </a:ext>
              </a:extLst>
            </p:cNvPr>
            <p:cNvSpPr/>
            <p:nvPr/>
          </p:nvSpPr>
          <p:spPr>
            <a:xfrm>
              <a:off x="10394290" y="2460866"/>
              <a:ext cx="252000" cy="252000"/>
            </a:xfrm>
            <a:prstGeom prst="ellipse">
              <a:avLst/>
            </a:prstGeom>
            <a:noFill/>
            <a:ln w="158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599F6A0-5269-534B-96A3-68003DE67008}"/>
                </a:ext>
              </a:extLst>
            </p:cNvPr>
            <p:cNvSpPr/>
            <p:nvPr/>
          </p:nvSpPr>
          <p:spPr>
            <a:xfrm>
              <a:off x="8934666" y="2586866"/>
              <a:ext cx="252000" cy="252000"/>
            </a:xfrm>
            <a:prstGeom prst="ellipse">
              <a:avLst/>
            </a:prstGeom>
            <a:noFill/>
            <a:ln w="158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2B7E0FD3-A170-3846-9863-0458E80D0AE7}"/>
              </a:ext>
            </a:extLst>
          </p:cNvPr>
          <p:cNvGrpSpPr/>
          <p:nvPr/>
        </p:nvGrpSpPr>
        <p:grpSpPr>
          <a:xfrm>
            <a:off x="4121763" y="4074982"/>
            <a:ext cx="3424055" cy="2602013"/>
            <a:chOff x="7640749" y="3562597"/>
            <a:chExt cx="3707748" cy="2776475"/>
          </a:xfrm>
        </p:grpSpPr>
        <p:grpSp>
          <p:nvGrpSpPr>
            <p:cNvPr id="15" name="Group 14">
              <a:extLst>
                <a:ext uri="{FF2B5EF4-FFF2-40B4-BE49-F238E27FC236}">
                  <a16:creationId xmlns:a16="http://schemas.microsoft.com/office/drawing/2014/main" id="{553A4403-A4A9-AB47-AEE5-F72CB00CCE70}"/>
                </a:ext>
              </a:extLst>
            </p:cNvPr>
            <p:cNvGrpSpPr/>
            <p:nvPr/>
          </p:nvGrpSpPr>
          <p:grpSpPr>
            <a:xfrm>
              <a:off x="7640749" y="3562597"/>
              <a:ext cx="3707748" cy="2776475"/>
              <a:chOff x="8025757" y="3562597"/>
              <a:chExt cx="3707748" cy="2776475"/>
            </a:xfrm>
          </p:grpSpPr>
          <p:pic>
            <p:nvPicPr>
              <p:cNvPr id="19" name="Picture 18">
                <a:extLst>
                  <a:ext uri="{FF2B5EF4-FFF2-40B4-BE49-F238E27FC236}">
                    <a16:creationId xmlns:a16="http://schemas.microsoft.com/office/drawing/2014/main" id="{D454908A-AF9D-7941-923E-84AA72E7C892}"/>
                  </a:ext>
                </a:extLst>
              </p:cNvPr>
              <p:cNvPicPr>
                <a:picLocks noChangeAspect="1"/>
              </p:cNvPicPr>
              <p:nvPr/>
            </p:nvPicPr>
            <p:blipFill rotWithShape="1">
              <a:blip r:embed="rId3"/>
              <a:srcRect l="21443" t="10278" r="1258" b="6250"/>
              <a:stretch/>
            </p:blipFill>
            <p:spPr>
              <a:xfrm>
                <a:off x="8025757" y="3562597"/>
                <a:ext cx="3707748" cy="2776475"/>
              </a:xfrm>
              <a:prstGeom prst="rect">
                <a:avLst/>
              </a:prstGeom>
            </p:spPr>
          </p:pic>
          <p:sp>
            <p:nvSpPr>
              <p:cNvPr id="20" name="TextBox 19">
                <a:extLst>
                  <a:ext uri="{FF2B5EF4-FFF2-40B4-BE49-F238E27FC236}">
                    <a16:creationId xmlns:a16="http://schemas.microsoft.com/office/drawing/2014/main" id="{03502D2B-7E59-CB43-8151-F426373B6B62}"/>
                  </a:ext>
                </a:extLst>
              </p:cNvPr>
              <p:cNvSpPr txBox="1"/>
              <p:nvPr/>
            </p:nvSpPr>
            <p:spPr>
              <a:xfrm>
                <a:off x="8115005" y="3586347"/>
                <a:ext cx="3454727" cy="246221"/>
              </a:xfrm>
              <a:prstGeom prst="rect">
                <a:avLst/>
              </a:prstGeom>
              <a:noFill/>
            </p:spPr>
            <p:txBody>
              <a:bodyPr wrap="square" rtlCol="0">
                <a:spAutoFit/>
              </a:bodyPr>
              <a:lstStyle/>
              <a:p>
                <a:pPr algn="ctr"/>
                <a:r>
                  <a:rPr lang="en-US" sz="1000" dirty="0"/>
                  <a:t>Threshold = 0.1</a:t>
                </a:r>
              </a:p>
            </p:txBody>
          </p:sp>
        </p:grpSp>
        <p:sp>
          <p:nvSpPr>
            <p:cNvPr id="16" name="Oval 15">
              <a:extLst>
                <a:ext uri="{FF2B5EF4-FFF2-40B4-BE49-F238E27FC236}">
                  <a16:creationId xmlns:a16="http://schemas.microsoft.com/office/drawing/2014/main" id="{CF3EDBDB-5BCD-634B-9996-A3B25FB13191}"/>
                </a:ext>
              </a:extLst>
            </p:cNvPr>
            <p:cNvSpPr/>
            <p:nvPr/>
          </p:nvSpPr>
          <p:spPr>
            <a:xfrm>
              <a:off x="8964883" y="5539200"/>
              <a:ext cx="252000" cy="252000"/>
            </a:xfrm>
            <a:prstGeom prst="ellipse">
              <a:avLst/>
            </a:prstGeom>
            <a:noFill/>
            <a:ln w="158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CA54FC4-D81D-0446-9234-C85FC575681D}"/>
                </a:ext>
              </a:extLst>
            </p:cNvPr>
            <p:cNvSpPr/>
            <p:nvPr/>
          </p:nvSpPr>
          <p:spPr>
            <a:xfrm>
              <a:off x="10394290" y="5394419"/>
              <a:ext cx="252000" cy="252000"/>
            </a:xfrm>
            <a:prstGeom prst="ellipse">
              <a:avLst/>
            </a:prstGeom>
            <a:noFill/>
            <a:ln w="158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96F68FE-9003-9D41-B82C-2EC3072CFDB3}"/>
                </a:ext>
              </a:extLst>
            </p:cNvPr>
            <p:cNvSpPr/>
            <p:nvPr/>
          </p:nvSpPr>
          <p:spPr>
            <a:xfrm>
              <a:off x="9865531" y="5086422"/>
              <a:ext cx="252000" cy="252000"/>
            </a:xfrm>
            <a:prstGeom prst="ellipse">
              <a:avLst/>
            </a:prstGeom>
            <a:noFill/>
            <a:ln w="158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a:extLst>
              <a:ext uri="{FF2B5EF4-FFF2-40B4-BE49-F238E27FC236}">
                <a16:creationId xmlns:a16="http://schemas.microsoft.com/office/drawing/2014/main" id="{910C0711-7CE3-E044-B6BF-587169363EA2}"/>
              </a:ext>
            </a:extLst>
          </p:cNvPr>
          <p:cNvSpPr/>
          <p:nvPr/>
        </p:nvSpPr>
        <p:spPr>
          <a:xfrm>
            <a:off x="7501179" y="4510007"/>
            <a:ext cx="4596967" cy="400110"/>
          </a:xfrm>
          <a:prstGeom prst="rect">
            <a:avLst/>
          </a:prstGeom>
        </p:spPr>
        <p:txBody>
          <a:bodyPr wrap="square">
            <a:spAutoFit/>
          </a:bodyPr>
          <a:lstStyle/>
          <a:p>
            <a:pPr algn="ctr"/>
            <a:r>
              <a:rPr lang="en-US" sz="1000" dirty="0"/>
              <a:t>Note: Thresholding will remove erroneous lamina, but too high a threshold may lead to removal of useful lamina boundaries.</a:t>
            </a:r>
            <a:endParaRPr lang="en-US" sz="900" dirty="0"/>
          </a:p>
        </p:txBody>
      </p:sp>
      <p:sp>
        <p:nvSpPr>
          <p:cNvPr id="21" name="Right Arrow 20">
            <a:extLst>
              <a:ext uri="{FF2B5EF4-FFF2-40B4-BE49-F238E27FC236}">
                <a16:creationId xmlns:a16="http://schemas.microsoft.com/office/drawing/2014/main" id="{E5CADDEB-91E2-0645-ACF0-F82296EF0158}"/>
              </a:ext>
            </a:extLst>
          </p:cNvPr>
          <p:cNvSpPr/>
          <p:nvPr/>
        </p:nvSpPr>
        <p:spPr>
          <a:xfrm>
            <a:off x="3728066" y="5369138"/>
            <a:ext cx="360000" cy="252000"/>
          </a:xfrm>
          <a:prstGeom prst="rightArrow">
            <a:avLst/>
          </a:prstGeom>
          <a:solidFill>
            <a:schemeClr val="tx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6105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28000"/>
                <a:satMod val="94000"/>
                <a:lumMod val="20000"/>
              </a:schemeClr>
              <a:schemeClr val="bg2">
                <a:tint val="94000"/>
                <a:shade val="84000"/>
                <a:satMod val="148000"/>
                <a:lumMod val="114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0B972-0B7A-40CD-9E79-07E8A87AB03C}"/>
              </a:ext>
            </a:extLst>
          </p:cNvPr>
          <p:cNvSpPr>
            <a:spLocks noGrp="1"/>
          </p:cNvSpPr>
          <p:nvPr>
            <p:ph type="title"/>
          </p:nvPr>
        </p:nvSpPr>
        <p:spPr>
          <a:xfrm>
            <a:off x="6420465" y="609600"/>
            <a:ext cx="5710558" cy="1905000"/>
          </a:xfrm>
        </p:spPr>
        <p:txBody>
          <a:bodyPr>
            <a:normAutofit/>
          </a:bodyPr>
          <a:lstStyle/>
          <a:p>
            <a:r>
              <a:rPr lang="en-US" b="1" dirty="0"/>
              <a:t>Cleaning of basal lamina- Deleting lamina</a:t>
            </a:r>
          </a:p>
        </p:txBody>
      </p:sp>
      <p:sp>
        <p:nvSpPr>
          <p:cNvPr id="3" name="Content Placeholder 2">
            <a:extLst>
              <a:ext uri="{FF2B5EF4-FFF2-40B4-BE49-F238E27FC236}">
                <a16:creationId xmlns:a16="http://schemas.microsoft.com/office/drawing/2014/main" id="{760DBAA8-64FA-4532-8F9E-DFD669F6BD29}"/>
              </a:ext>
            </a:extLst>
          </p:cNvPr>
          <p:cNvSpPr>
            <a:spLocks noGrp="1"/>
          </p:cNvSpPr>
          <p:nvPr>
            <p:ph idx="1"/>
          </p:nvPr>
        </p:nvSpPr>
        <p:spPr>
          <a:xfrm>
            <a:off x="6420465" y="1813216"/>
            <a:ext cx="5122606" cy="2711683"/>
          </a:xfrm>
        </p:spPr>
        <p:txBody>
          <a:bodyPr>
            <a:normAutofit/>
          </a:bodyPr>
          <a:lstStyle/>
          <a:p>
            <a:pPr marL="457200" indent="-457200" algn="just">
              <a:lnSpc>
                <a:spcPct val="90000"/>
              </a:lnSpc>
              <a:buFont typeface="+mj-lt"/>
              <a:buAutoNum type="arabicPeriod" startAt="9"/>
            </a:pPr>
            <a:r>
              <a:rPr lang="en-US" sz="1600" dirty="0"/>
              <a:t>Select “Remove Lamina” (highlighted blue) </a:t>
            </a:r>
          </a:p>
          <a:p>
            <a:pPr marL="457200" indent="-457200" algn="just">
              <a:lnSpc>
                <a:spcPct val="90000"/>
              </a:lnSpc>
              <a:buFont typeface="+mj-lt"/>
              <a:buAutoNum type="arabicPeriod" startAt="9"/>
            </a:pPr>
            <a:r>
              <a:rPr lang="en-US" sz="1600" dirty="0"/>
              <a:t>Click and hold down the mouse button while moving the curser through the region you wish to delete. </a:t>
            </a:r>
          </a:p>
          <a:p>
            <a:pPr marL="457200" indent="-457200" algn="just">
              <a:lnSpc>
                <a:spcPct val="90000"/>
              </a:lnSpc>
              <a:buFont typeface="+mj-lt"/>
              <a:buAutoNum type="arabicPeriod" startAt="9"/>
            </a:pPr>
            <a:r>
              <a:rPr lang="en-US" sz="1600" dirty="0"/>
              <a:t>Release the mouse and it remove the segmented lamina</a:t>
            </a:r>
          </a:p>
        </p:txBody>
      </p:sp>
      <p:sp>
        <p:nvSpPr>
          <p:cNvPr id="7" name="Slide Number Placeholder 6">
            <a:extLst>
              <a:ext uri="{FF2B5EF4-FFF2-40B4-BE49-F238E27FC236}">
                <a16:creationId xmlns:a16="http://schemas.microsoft.com/office/drawing/2014/main" id="{8A632967-8497-4A4A-AE46-76121DBFC9EE}"/>
              </a:ext>
            </a:extLst>
          </p:cNvPr>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5" name="Picture 4">
            <a:extLst>
              <a:ext uri="{FF2B5EF4-FFF2-40B4-BE49-F238E27FC236}">
                <a16:creationId xmlns:a16="http://schemas.microsoft.com/office/drawing/2014/main" id="{31C13472-E661-D94D-904B-F93BAF4375E2}"/>
              </a:ext>
            </a:extLst>
          </p:cNvPr>
          <p:cNvPicPr>
            <a:picLocks noChangeAspect="1"/>
          </p:cNvPicPr>
          <p:nvPr/>
        </p:nvPicPr>
        <p:blipFill>
          <a:blip r:embed="rId3"/>
          <a:stretch>
            <a:fillRect/>
          </a:stretch>
        </p:blipFill>
        <p:spPr>
          <a:xfrm>
            <a:off x="318165" y="1071919"/>
            <a:ext cx="5710558" cy="3960000"/>
          </a:xfrm>
          <a:prstGeom prst="rect">
            <a:avLst/>
          </a:prstGeom>
        </p:spPr>
      </p:pic>
      <p:pic>
        <p:nvPicPr>
          <p:cNvPr id="9" name="Picture 8">
            <a:extLst>
              <a:ext uri="{FF2B5EF4-FFF2-40B4-BE49-F238E27FC236}">
                <a16:creationId xmlns:a16="http://schemas.microsoft.com/office/drawing/2014/main" id="{C517B671-B94B-4146-BD28-77BA415E617F}"/>
              </a:ext>
            </a:extLst>
          </p:cNvPr>
          <p:cNvPicPr>
            <a:picLocks noChangeAspect="1"/>
          </p:cNvPicPr>
          <p:nvPr/>
        </p:nvPicPr>
        <p:blipFill rotWithShape="1">
          <a:blip r:embed="rId4"/>
          <a:srcRect l="39970" t="54217" r="35638" b="6242"/>
          <a:stretch/>
        </p:blipFill>
        <p:spPr>
          <a:xfrm>
            <a:off x="9600297" y="4349136"/>
            <a:ext cx="1957781" cy="2200759"/>
          </a:xfrm>
          <a:prstGeom prst="rect">
            <a:avLst/>
          </a:prstGeom>
        </p:spPr>
      </p:pic>
      <p:pic>
        <p:nvPicPr>
          <p:cNvPr id="10" name="Picture 9">
            <a:extLst>
              <a:ext uri="{FF2B5EF4-FFF2-40B4-BE49-F238E27FC236}">
                <a16:creationId xmlns:a16="http://schemas.microsoft.com/office/drawing/2014/main" id="{DF6C5646-AC05-CD48-B60B-778EFA42FE8F}"/>
              </a:ext>
            </a:extLst>
          </p:cNvPr>
          <p:cNvPicPr>
            <a:picLocks noChangeAspect="1"/>
          </p:cNvPicPr>
          <p:nvPr/>
        </p:nvPicPr>
        <p:blipFill rotWithShape="1">
          <a:blip r:embed="rId3"/>
          <a:srcRect l="40106" t="56225" r="35460" b="6940"/>
          <a:stretch/>
        </p:blipFill>
        <p:spPr>
          <a:xfrm>
            <a:off x="6939921" y="4359952"/>
            <a:ext cx="2080310" cy="2200759"/>
          </a:xfrm>
          <a:prstGeom prst="rect">
            <a:avLst/>
          </a:prstGeom>
        </p:spPr>
      </p:pic>
      <p:sp>
        <p:nvSpPr>
          <p:cNvPr id="12" name="Right Arrow 11">
            <a:extLst>
              <a:ext uri="{FF2B5EF4-FFF2-40B4-BE49-F238E27FC236}">
                <a16:creationId xmlns:a16="http://schemas.microsoft.com/office/drawing/2014/main" id="{FEE2A317-B603-814A-97DE-D83FF6995CCD}"/>
              </a:ext>
            </a:extLst>
          </p:cNvPr>
          <p:cNvSpPr/>
          <p:nvPr/>
        </p:nvSpPr>
        <p:spPr>
          <a:xfrm>
            <a:off x="9124261" y="5392792"/>
            <a:ext cx="360000" cy="252000"/>
          </a:xfrm>
          <a:prstGeom prst="rightArrow">
            <a:avLst/>
          </a:prstGeom>
          <a:solidFill>
            <a:schemeClr val="tx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F73955F-4F1C-F145-BF87-9094CD1FA8A0}"/>
              </a:ext>
            </a:extLst>
          </p:cNvPr>
          <p:cNvSpPr/>
          <p:nvPr/>
        </p:nvSpPr>
        <p:spPr>
          <a:xfrm>
            <a:off x="3643269" y="3738773"/>
            <a:ext cx="252000" cy="252000"/>
          </a:xfrm>
          <a:prstGeom prst="ellipse">
            <a:avLst/>
          </a:prstGeom>
          <a:noFill/>
          <a:ln w="158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06ADA5D-3474-A249-A840-40D5629EB020}"/>
              </a:ext>
            </a:extLst>
          </p:cNvPr>
          <p:cNvSpPr txBox="1"/>
          <p:nvPr/>
        </p:nvSpPr>
        <p:spPr>
          <a:xfrm>
            <a:off x="1147992" y="5333046"/>
            <a:ext cx="4347446" cy="400110"/>
          </a:xfrm>
          <a:prstGeom prst="rect">
            <a:avLst/>
          </a:prstGeom>
          <a:noFill/>
        </p:spPr>
        <p:txBody>
          <a:bodyPr wrap="square" rtlCol="0">
            <a:spAutoFit/>
          </a:bodyPr>
          <a:lstStyle/>
          <a:p>
            <a:pPr algn="ctr"/>
            <a:r>
              <a:rPr lang="en-US" sz="1000" dirty="0"/>
              <a:t>Note: if you accidently cross lamina that is wanted simply unselect “Remove Lamina” and click ”Undo”. </a:t>
            </a:r>
          </a:p>
        </p:txBody>
      </p:sp>
    </p:spTree>
    <p:extLst>
      <p:ext uri="{BB962C8B-B14F-4D97-AF65-F5344CB8AC3E}">
        <p14:creationId xmlns:p14="http://schemas.microsoft.com/office/powerpoint/2010/main" val="23687790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5AD0B8"/>
      </a:accent1>
      <a:accent2>
        <a:srgbClr val="47BB7E"/>
      </a:accent2>
      <a:accent3>
        <a:srgbClr val="96CD4B"/>
      </a:accent3>
      <a:accent4>
        <a:srgbClr val="61C7DD"/>
      </a:accent4>
      <a:accent5>
        <a:srgbClr val="2495CF"/>
      </a:accent5>
      <a:accent6>
        <a:srgbClr val="5A74D1"/>
      </a:accent6>
      <a:hlink>
        <a:srgbClr val="72CEBB"/>
      </a:hlink>
      <a:folHlink>
        <a:srgbClr val="98E6D6"/>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0F262FD6-3409-4039-A531-64BD4D2F99E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dc7352e55e77714fab0739bd1a2ce12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b47b806cf7e90fe7257fa1ff83c741b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07235EAC-5FEE-4CF4-B627-4AC327BD042D}">
  <ds:schemaRefs>
    <ds:schemaRef ds:uri="http://schemas.microsoft.com/sharepoint/v3/contenttype/forms"/>
  </ds:schemaRefs>
</ds:datastoreItem>
</file>

<file path=customXml/itemProps2.xml><?xml version="1.0" encoding="utf-8"?>
<ds:datastoreItem xmlns:ds="http://schemas.openxmlformats.org/officeDocument/2006/customXml" ds:itemID="{F13075A8-A5B0-4ED9-ACD9-B97630E65A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A0466F-55BA-4B4C-B910-3BFE9417EB92}">
  <ds:schemaRefs>
    <ds:schemaRef ds:uri="http://purl.org/dc/terms/"/>
    <ds:schemaRef ds:uri="http://schemas.openxmlformats.org/package/2006/metadata/core-properties"/>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purl.org/dc/dcmitype/"/>
    <ds:schemaRef ds:uri="http://www.w3.org/XML/1998/namespace"/>
    <ds:schemaRef ds:uri="16c05727-aa75-4e4a-9b5f-8a80a1165891"/>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otalTime>0</TotalTime>
  <Words>1925</Words>
  <Application>Microsoft Macintosh PowerPoint</Application>
  <PresentationFormat>Widescreen</PresentationFormat>
  <Paragraphs>225</Paragraphs>
  <Slides>26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Century Gothic</vt:lpstr>
      <vt:lpstr>Mesh</vt:lpstr>
      <vt:lpstr>Dtect and Capillar: histological analysis tool</vt:lpstr>
      <vt:lpstr>Table of contents</vt:lpstr>
      <vt:lpstr>How to run Dtect?</vt:lpstr>
      <vt:lpstr>Dtect </vt:lpstr>
      <vt:lpstr>Generation of a digital skeleton </vt:lpstr>
      <vt:lpstr>Save path</vt:lpstr>
      <vt:lpstr>Check the quality of the automatic lamina detection</vt:lpstr>
      <vt:lpstr>Cleaning of basal lamina-  noise thresholding</vt:lpstr>
      <vt:lpstr>Cleaning of basal lamina- Deleting lamina</vt:lpstr>
      <vt:lpstr>Cleaning of basal lamina- Addition of missing lamina</vt:lpstr>
      <vt:lpstr>Progress to fibre type allocation</vt:lpstr>
      <vt:lpstr>Redefining fibre type allocation</vt:lpstr>
      <vt:lpstr>Saving of data</vt:lpstr>
      <vt:lpstr>Capillar </vt:lpstr>
      <vt:lpstr>Association of capillaries with muscle boundary skeleton</vt:lpstr>
      <vt:lpstr>Assign capillaries to boundary</vt:lpstr>
      <vt:lpstr>Identifying where to place capillaries</vt:lpstr>
      <vt:lpstr>Removing incorrectly placed capillaries</vt:lpstr>
      <vt:lpstr>Save capillary labelled files</vt:lpstr>
      <vt:lpstr>Miscellaneous </vt:lpstr>
      <vt:lpstr>Screen Orientation – Dtect main screen</vt:lpstr>
      <vt:lpstr>Screen Orientation – Fibre type allocation </vt:lpstr>
      <vt:lpstr>Screen Orientation – Capillar main screen</vt:lpstr>
      <vt:lpstr>How to zoom</vt:lpstr>
      <vt:lpstr>Setting the Region of Interest (ROI)</vt:lpstr>
      <vt:lpstr>Muting of fibres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Oxygen Transport  Modeller  (OTM)</dc:title>
  <dc:creator/>
  <cp:lastModifiedBy/>
  <cp:revision>2</cp:revision>
  <cp:lastPrinted>2019-01-29T20:23:15Z</cp:lastPrinted>
  <dcterms:created xsi:type="dcterms:W3CDTF">2019-01-29T04:38:34Z</dcterms:created>
  <dcterms:modified xsi:type="dcterms:W3CDTF">2019-01-30T14:00:29Z</dcterms:modified>
</cp:coreProperties>
</file>